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media/media2.mp4" ContentType="video/unknown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media/media3.mp4" ContentType="video/unknown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75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
</file>

<file path=ppt/notesSlides/_rels/notesSlide76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77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79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0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81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</Relationships>
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
</file>

<file path=ppt/notesSlides/_rels/notesSlide85.xml.rels><?xml version="1.0" encoding="UTF-8"?>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</Relationships>
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</Relationships>

</file>

<file path=ppt/notesSlides/_rels/notesSlide87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
</file>

<file path=ppt/notesSlides/_rels/notesSlide88.xml.rels><?xml version="1.0" encoding="UTF-8"?>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</Relationships>

</file>

<file path=ppt/notesSlides/_rels/notesSlide89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90.xml.rels><?xml version="1.0" encoding="UTF-8"?>
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</Relationships>

</file>

<file path=ppt/notesSlides/_rels/notesSlide91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92.xml.rels><?xml version="1.0" encoding="UTF-8"?>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</Relationships>

</file>

<file path=ppt/notesSlides/_rels/notesSlide93.xml.rels><?xml version="1.0" encoding="UTF-8"?>
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</Relationships>

</file>

<file path=ppt/notesSlides/_rels/notesSlide94.xml.rels><?xml version="1.0" encoding="UTF-8"?>
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</Relationships>

</file>

<file path=ppt/notesSlides/_rels/notesSlide95.xml.rels><?xml version="1.0" encoding="UTF-8"?>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Hi, I’m Yash Belhe and I’m super excited to present our work on Discontinuity Aware 2D Neural Fields.</a:t>
            </a:r>
          </a:p>
          <a:p>
            <a:pPr/>
          </a:p>
          <a:p>
            <a:pPr/>
            <a:r>
              <a:t>This is a presentation about a new image format that preserves discontinuities no matter how far you zoom into it.</a:t>
            </a:r>
          </a:p>
          <a:p>
            <a:pPr/>
          </a:p>
          <a:p>
            <a:pPr/>
            <a:r>
              <a:t>This work is a joint collaboration between UCSD and Adobe, and I’m thankful to my mentors Michael, Matt, Iliyan and my advisors Ravi and Tzu-Mao for all the support.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should have been a sharp discontinuity now looks like a jagged edge.</a:t>
            </a:r>
          </a:p>
          <a:p>
            <a:pPr/>
          </a:p>
          <a:p>
            <a:pPr/>
            <a:r>
              <a:t>This is a fundamental limitation of the raster image format.</a:t>
            </a:r>
          </a:p>
          <a:p>
            <a:pPr/>
            <a:r>
              <a:t>Storing pixel colors in a grid throws away rich information about discontinuity locations that are analytically known.</a:t>
            </a:r>
          </a:p>
          <a:p>
            <a:pPr/>
          </a:p>
          <a:p>
            <a:pPr/>
            <a:r>
              <a:t>Thus, it’s not surprising that they can never represent discontinuities at all zoom levels.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Recently neural fields, for example, instantngp have had great success at compactly encoding high fidelity signals.</a:t>
            </a:r>
          </a:p>
          <a:p>
            <a:pPr/>
          </a:p>
          <a:p>
            <a:pPr/>
            <a:r>
              <a:t>The image on screen is the same as the earlier one, except this time it’s encoded by a neural field and requires only a fraction of the storage that the raster image required.</a:t>
            </a:r>
          </a:p>
          <a:p>
            <a:pPr/>
          </a:p>
          <a:p>
            <a:pPr/>
            <a:r>
              <a:t>Neural fields promise infinite resolution since you can query them at any continuous coordinates.</a:t>
            </a:r>
          </a:p>
          <a:p>
            <a:pPr/>
            <a:r>
              <a:t>So let’s zoom in 100x to see what happens.</a:t>
            </a:r>
          </a:p>
          <a:p>
            <a:p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Unfortunately, neural fields also struggle at representing discontinuities — they simply blur over them.</a:t>
            </a:r>
          </a:p>
          <a:p>
            <a:pPr/>
          </a:p>
          <a:p>
            <a:pPr/>
            <a:r>
              <a:t>Simply scaling up and increasing the parameter count of your favorite neural field approach won’t work here.</a:t>
            </a:r>
          </a:p>
          <a:p>
            <a:pPr/>
            <a:r>
              <a:t>This is because they continuously map x,y coordinates to colors.</a:t>
            </a:r>
          </a:p>
          <a:p>
            <a:pPr/>
            <a:r>
              <a:t>As a result, discontinuities will always appear to be smoothed over at some zoom level….</a:t>
            </a:r>
          </a:p>
          <a:p>
            <a:pPr/>
          </a:p>
          <a:p>
            <a:pPr/>
            <a:r>
              <a:t>Let’s now take a look at why neural fields and in specific, feature fields which explicitly store features on a regular grid fail to represent discontinuities.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start with a query point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Next, we find the grid cell that contains the query point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Next, we bilinearly interpolate the features store at the corners of the grid cell.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hape 2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gives us the interpolated feature vector for the query point.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decode this interpolated feature using an MLP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hape 3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this gives us the color.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hape 3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Since all of the operations in this pipeline for example bilinear interpolation and neural network decoding are continuous, the final image produced by neural fields are also continuous by construction.</a:t>
            </a:r>
          </a:p>
          <a:p>
            <a:pPr/>
          </a:p>
          <a:p>
            <a:pPr/>
            <a:r>
              <a:t>This is why neural fields blur over discontinuities present in a target signal.</a:t>
            </a:r>
          </a:p>
          <a:p>
            <a:pPr/>
          </a:p>
          <a:p>
            <a:pPr/>
            <a:r>
              <a:t>The main appeal of neural fields is that they can be optimized to fit any target signal.</a:t>
            </a:r>
          </a:p>
          <a:p>
            <a:pPr/>
            <a:r>
              <a:t>We’d like to preserve this property and also add the capability to represent sharp discontinuities.</a:t>
            </a:r>
          </a:p>
          <a:p>
            <a:pPr/>
            <a:r>
              <a:t>For this we take inspiration from vector graphics.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graphics, there are several applications that can produce images at an arbitrarily high resolution.</a:t>
            </a:r>
          </a:p>
          <a:p>
            <a:pPr/>
          </a:p>
          <a:p>
            <a:pPr/>
            <a:r>
              <a:t>Take for example, path-tracing.</a:t>
            </a:r>
          </a:p>
          <a:p>
            <a:pPr/>
          </a:p>
          <a:p>
            <a:pPr/>
            <a:r>
              <a:t>It produces a raster image image by sampling an underlying continuous signal.</a:t>
            </a:r>
          </a:p>
          <a:p>
            <a:pPr/>
            <a:r>
              <a:t>These raster images can have an arbitrarily high resolution depending upon the sampling rate we choose.</a:t>
            </a:r>
          </a:p>
          <a:p>
            <a:pPr/>
          </a:p>
          <a:p>
            <a:pPr/>
            <a:r>
              <a:t>We want to build an image format for these images so we can render once and zoom into it arbitrarily after rendering.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hape 3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Because vector graphics analytically stores the discontinuity curves, the images appear sharp at all zoom levels.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hape 3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However, vector graphics are typically limited to rather simplistic shading as shown here.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hape 3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short, our goal is as follows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Shape 3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want to encode a target image that could have an arbitrarily high resolution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hape 3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we assume that we know the locations of its discontinuities.</a:t>
            </a:r>
          </a:p>
          <a:p>
            <a:p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hape 3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image format should also handle curved discontinuities. Unfortunately due to time constraints, I won’t have the chance to discuss it during this talk, please read our paper for more details.</a:t>
            </a:r>
          </a:p>
          <a:p>
            <a:pPr/>
          </a:p>
          <a:p>
            <a:pPr/>
            <a:r>
              <a:t>At a high level we achieve our goal by building a neural field which employs an explicit feature field inspired by vector graphics.</a:t>
            </a:r>
          </a:p>
          <a:p>
            <a:p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hape 3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first see how we construct our feature field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hape 4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Start with discontinuity locations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hape 4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we triangulate the domain in a way that respects discontinuities.</a:t>
            </a:r>
          </a:p>
          <a:p>
            <a:pPr/>
          </a:p>
          <a:p>
            <a:pPr/>
            <a:r>
              <a:t>Notice how the discontinuities in the input show up as edges in the resulting triangulation.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hape 4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turn this triangulation into a feature field, we associate features with the vertices of the triangulation.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re render by zooming 100x into our image!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Shape 4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take a quick pause since this is a key idea of our paper.</a:t>
            </a:r>
          </a:p>
          <a:p>
            <a:pPr/>
          </a:p>
          <a:p>
            <a:pPr/>
            <a:r>
              <a:t>Since we use of a constrained triangulation algorithm, our feature field has its edges aligned with the discontinuities provided as input.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Shape 4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now see how our overall rendering pipeline works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hape 4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Once again, we start with our query point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hape 4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find the triangle it belongs to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Shape 4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Next, we perform a discontinuity-aware feature interpolation.</a:t>
            </a:r>
          </a:p>
          <a:p>
            <a:pPr/>
            <a:r>
              <a:t>It ensures that the feature field is discontinuous across the discontinuities shown in red.</a:t>
            </a:r>
          </a:p>
          <a:p>
            <a:pPr/>
          </a:p>
          <a:p>
            <a:pPr/>
            <a:r>
              <a:t>We shall see how this works shortly.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hape 5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Once we have our interpolated feature,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1" name="Shape 5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map it through an MLP decoder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Shape 5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this gives us our final color.</a:t>
            </a:r>
          </a:p>
          <a:p>
            <a:pPr/>
          </a:p>
          <a:p>
            <a:pPr/>
            <a:r>
              <a:t>Because we used an interpolation scheme that is discontinuity-aware, the resulting feature field, and by extension, the predicted color is discontinuous.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hape 5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Now, let’s get to the really exciting bit, let’s talk about how our discontinuity-aware feature interpolation works.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Shape 5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First, let’s start with a continuous vertex.</a:t>
            </a:r>
          </a:p>
          <a:p>
            <a:pPr/>
            <a:r>
              <a:t>It’s connected to 5 edges, none of which are discontinuous.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Zooming in, we notice that our image has discontinuities.</a:t>
            </a:r>
          </a:p>
          <a:p>
            <a:pPr/>
          </a:p>
          <a:p>
            <a:pPr/>
            <a:r>
              <a:t>The discontinuities in this image are due to visibility changes.</a:t>
            </a:r>
          </a:p>
          <a:p>
            <a:pPr/>
            <a:r>
              <a:t>They make the image look sharp.</a:t>
            </a:r>
          </a:p>
          <a:p>
            <a:pPr/>
          </a:p>
          <a:p>
            <a:pPr/>
            <a:r>
              <a:t>We would like our image format to also have these discontinuities to make it look sharp.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Shape 5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it, we simply store a single feature for this vertex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7" name="Shape 6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for a given query point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4" name="Shape 6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simply use this feature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Shape 6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the story is a bit different for a discontinuous vertex, which is connected to one or more discontinuous edges.</a:t>
            </a:r>
          </a:p>
          <a:p>
            <a:pPr/>
            <a:r>
              <a:t>Here, the vertex is connected to two discontinuous edges, shown in red.</a:t>
            </a:r>
          </a:p>
          <a:p>
            <a:pPr/>
            <a:r>
              <a:t>Using a single feature for this vertex is insufficient to represent the different colors on the two sides of the discontinuity.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Shape 6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fix this, at the discontinuous vertex, we store a pair of features for each discontinuous edge it is connected to.</a:t>
            </a:r>
          </a:p>
          <a:p>
            <a:pPr/>
          </a:p>
          <a:p>
            <a:pPr/>
            <a:r>
              <a:t>These features are stored above and below each of the discontinuities respectively.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Shape 6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now see how we use the four features to retrieve the final vertex feature for a given query point.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1" name="Shape 6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we find the closest feature moving along the clockwise direction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2" name="Shape 7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Next, we find the closest feature by moving in the counter-clockwise direction.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3" name="Shape 7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get the final vertex feature for this query point, we radially interpolate the two closest features we just found.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9" name="Shape 7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a query point on the other side of the discontinuity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What’s more is that the location of these discontinuities are analytically known.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7" name="Shape 7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have a different nearest clockwise feature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6" name="Shape 8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a different nearest counter-clockwise feature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4" name="Shape 8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Since we select a different set of features for query points on the two sides of the discontinuity, our vertex features are discontinuous as our query point moves across the red discontinuities.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9" name="Shape 8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now put it all together to see the entire pipeline in action for a given query point.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5" name="Shape 8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start with a query point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2" name="Shape 8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 the triangle it belongs to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2" name="Shape 8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Here’s a close up view of the triangle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3" name="Shape 9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we retrieve the feature for the continuous vertex at the top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1" name="Shape 9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Next, we retrieve the four features for the discontinuous vertex at the bottom left.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Shape 9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find the closest clockwise and counter-clockwise features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 image formats don’t use this discontinuity information in any manner.</a:t>
            </a:r>
          </a:p>
          <a:p>
            <a:pPr/>
            <a:r>
              <a:t>We’d like our image format to use this information to produce a discontinuous image.</a:t>
            </a:r>
          </a:p>
          <a:p>
            <a:pPr/>
          </a:p>
          <a:p>
            <a:pPr/>
            <a:r>
              <a:t>Let’s briefly talk about what our contributions are in this work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Shape 9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radially interpolate them to get our second vertex feature for the query point.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9" name="Shape 10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do the same for the final vertex.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hape 10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2" name="Shape 10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find the closest features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5" name="Shape 10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Radially interpolate them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Shape 11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1" name="Shape 11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 have all three vertex features for this query point.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Shape 11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7" name="Shape 11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barycentrically interpolate the three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Shape 1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9" name="Shape 1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we now have the final interpolated feature for the query point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3" name="Shape 11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decode it using an MLP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9" name="Shape 1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this gives us our final color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7" name="Shape 1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Just to recap, here’s what our overall pipeline looks like.</a:t>
            </a:r>
          </a:p>
          <a:p>
            <a:pPr/>
          </a:p>
          <a:p>
            <a:pPr/>
            <a:r>
              <a:t>We have a feature field aligned with input discontinuity curves, we perform a discontinuity-aware feature interpolation and finally we decode the feature using an MLP.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introduce a hybrid neural-mesh-based representation for images that can be optimized to fit any target image.</a:t>
            </a:r>
          </a:p>
          <a:p>
            <a:pPr/>
            <a:r>
              <a:t>It can also be re-rendered in real time at any zoom scale.</a:t>
            </a:r>
          </a:p>
          <a:p>
            <a:pPr/>
            <a:r>
              <a:t>And crucially, it can preserve discontinuities in the target image that are provided as input.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hape 12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2" name="Shape 12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 let’s talk about performance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Shape 12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9" name="Shape 12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method can do real time 60FPS inference at 1080p.</a:t>
            </a:r>
          </a:p>
          <a:p>
            <a:pPr/>
          </a:p>
          <a:p>
            <a:pPr/>
            <a:r>
              <a:t>Training is quite fast too, typically under a couple of minutes.</a:t>
            </a:r>
          </a:p>
          <a:p>
            <a:pPr/>
          </a:p>
          <a:p>
            <a:pPr/>
            <a:r>
              <a:t>We implement our pipeline in a combination of PyTorch and CUDA.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hape 12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4" name="Shape 12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Finally, let’s get to the part you were all waiting for, the results.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9" name="Shape 1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first application is fitting path-traced images.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Shape 12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5" name="Shape 12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find the discontinuities in this image, we extract the object silhouette edges and the geometric normal discontinuities in a preprocessing pass.</a:t>
            </a:r>
          </a:p>
          <a:p>
            <a:pPr/>
            <a:r>
              <a:t>We optimize our representation to fit the path-traced image.</a:t>
            </a:r>
          </a:p>
          <a:p>
            <a:pPr/>
            <a:r>
              <a:t>Let’s see what the final result looks like.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Shape 12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0" name="Shape 12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Here, we’re going to see a zoom in sequence. The top left is the reference and the top right is ours. Competing methods are shown on the bottom row.</a:t>
            </a:r>
          </a:p>
          <a:p>
            <a:pPr/>
          </a:p>
          <a:p>
            <a:pPr/>
            <a:r>
              <a:t>Zooming in, we can see that our method preserves sharp discontinuities at all zoom scales. Both ReLU fields and InstantNGP blur over the discontinuities.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6" name="Shape 1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showcase the extreme geometric complexity our method can handle, let’s look at the classic example of this hairball scene.</a:t>
            </a:r>
          </a:p>
          <a:p>
            <a:pPr/>
          </a:p>
          <a:p>
            <a:pPr/>
            <a:r>
              <a:t>Even at 100x zoom, our method preserves sharp discontinuities while competing methods blur over the discontinuities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Shape 1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1" name="Shape 1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next application is fitting diffusion curve images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7" name="Shape 1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These images are defined by a set of discontinuity curves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Shape 12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4" name="Shape 12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colors on either side of the discontinuities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Before we look at our method, let’s check out some common image representations.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Shape 1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2" name="Shape 1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By diffusing these colors outwards, we get the final diffusion curve image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Shape 12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8" name="Shape 12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Here’s an example of a diffusion curve image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Shape 1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5" name="Shape 1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image can be estimated using Monte Carlo, which results in a noisy estimate.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Shape 12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6" name="Shape 12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method can denoise this noisy data effectively.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2" name="Shape 13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Competing methods overfit to the noise and blur discontinuities.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8" name="Shape 13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method also supports curved discontinuities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Shape 13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5" name="Shape 13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edges with open endpoints.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Shape 13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0" name="Shape 13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our next application, let’s look at a class of neural networks that directly solve partial differential equation instead of fitting a precomputed solution.</a:t>
            </a:r>
          </a:p>
          <a:p>
            <a:pPr/>
          </a:p>
          <a:p>
            <a:pPr/>
            <a:r>
              <a:t>These are called physics informed neural networks and we use them to fit diffusion curves.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Shape 13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7" name="Shape 13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Here’s the reference solution to the diffusion curve.</a:t>
            </a:r>
          </a:p>
          <a:p>
            <a:p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hape 13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5" name="Shape 13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method is able to produce a qualitatively similar looking solution.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Raster images represent complex signals.</a:t>
            </a:r>
          </a:p>
          <a:p>
            <a:pPr/>
            <a:r>
              <a:t>Unfortunately, zooming in reveals a serious problem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1" name="Shape 13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 competing methods cannot handle the discontinuous color variation and blur across the discontinuity. In this case, this produces a solution that does not look similar to the reference.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Shape 13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6" name="Shape 13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final application is fitting discontinuous solutions to partial differential equation produced by the finite element method.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Shape 13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2" name="Shape 13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can fit the solution to the Helmholtz equation.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Shape 13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8" name="Shape 13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By adding a time coordinate to our neural field, we can also fit the wave equation.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4" name="Shape 13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method isn’t without limitations.</a:t>
            </a:r>
          </a:p>
          <a:p>
            <a:pPr/>
          </a:p>
          <a:p>
            <a:pPr/>
            <a:r>
              <a:t>To go beyond applications such as path-tracing, diffusion curve images, and others which have analytically known discontinuity locations, we need algorithms that can accurately detect discontinuities.</a:t>
            </a:r>
          </a:p>
          <a:p>
            <a:pPr/>
          </a:p>
          <a:p>
            <a:pPr/>
            <a:r>
              <a:t>Our method doesn’t handle high frequency continuous variation out of the box, it will likely need to be paired with a different data structure to fix this issue.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Shape 13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1" name="Shape 13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Finally, I’d like to close with a quote from Jim Blinn.</a:t>
            </a:r>
          </a:p>
          <a:p>
            <a:pPr/>
          </a:p>
          <a:p>
            <a:pPr/>
            <a:r>
              <a:t>Read quote.</a:t>
            </a:r>
          </a:p>
          <a:p>
            <a:pPr/>
          </a:p>
          <a:p>
            <a:pPr/>
            <a:r>
              <a:t>We hope that the method you’ve just seen is just the first of many techniques to better represent images, and that hopefully pixel based images as a storage format, can finally go away.</a:t>
            </a:r>
          </a:p>
          <a:p>
            <a:pPr/>
          </a:p>
          <a:p>
            <a:pPr/>
            <a:r>
              <a:t>Our code is available online at the QR code below.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Title"/>
          <p:cNvSpPr txBox="1"/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</p:spPr>
        <p:txBody>
          <a:bodyPr lIns="71437" tIns="71437" rIns="71437" bIns="71437"/>
          <a:lstStyle>
            <a:lvl1pPr defTabSz="2438339">
              <a:defRPr spc="-168" sz="8400"/>
            </a:lvl1pPr>
          </a:lstStyle>
          <a:p>
            <a:pPr/>
            <a:r>
              <a:t>Slide Title</a:t>
            </a:r>
          </a:p>
        </p:txBody>
      </p:sp>
      <p:sp>
        <p:nvSpPr>
          <p:cNvPr id="150" name="Slide Subtitle"/>
          <p:cNvSpPr txBox="1"/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200"/>
            </a:lvl1pPr>
          </a:lstStyle>
          <a:p>
            <a:pPr/>
            <a:r>
              <a:t>Slide Subtitle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5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19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0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2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3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6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7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8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28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9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3.xml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30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4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31.png"/><Relationship Id="rId4" Type="http://schemas.openxmlformats.org/officeDocument/2006/relationships/hyperlink" Target="http://yashbelhe.github.io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Yash Belhe - University of California San Diego Michael Gharbi, Matthew Fisher, Iliyan Georgiev - Adobe…"/>
          <p:cNvSpPr txBox="1"/>
          <p:nvPr>
            <p:ph type="body" idx="21"/>
          </p:nvPr>
        </p:nvSpPr>
        <p:spPr>
          <a:xfrm>
            <a:off x="1206499" y="10957700"/>
            <a:ext cx="21971002" cy="23996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734694">
              <a:defRPr sz="5073"/>
            </a:pPr>
            <a:r>
              <a:t>Yash Belhe </a:t>
            </a:r>
            <a:r>
              <a:rPr b="0"/>
              <a:t>- University of California San Diego</a:t>
            </a:r>
            <a:br>
              <a:rPr b="0"/>
            </a:br>
            <a:r>
              <a:rPr b="0"/>
              <a:t>Michael Gharbi, Matthew Fisher, Iliyan Georgiev - Adobe</a:t>
            </a:r>
            <a:endParaRPr b="0"/>
          </a:p>
          <a:p>
            <a:pPr defTabSz="734694">
              <a:defRPr b="0" sz="5073"/>
            </a:pPr>
            <a:r>
              <a:t>Ravi Ramamoorthi, Tzu-Mao Li - University of California San Diego</a:t>
            </a:r>
          </a:p>
        </p:txBody>
      </p:sp>
      <p:pic>
        <p:nvPicPr>
          <p:cNvPr id="161" name="output.mp4" descr="output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555332" y="2888161"/>
            <a:ext cx="13273336" cy="746625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Discontinuity-Aware 2D Neural Fields"/>
          <p:cNvSpPr txBox="1"/>
          <p:nvPr>
            <p:ph type="ctrTitle"/>
          </p:nvPr>
        </p:nvSpPr>
        <p:spPr>
          <a:xfrm>
            <a:off x="1206498" y="-2705776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pc="-202" sz="10100"/>
            </a:lvl1pPr>
          </a:lstStyle>
          <a:p>
            <a:pPr/>
            <a:r>
              <a:t>Discontinuity-Aware 2D Neural Fields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23-12-04 at 2.31.34 PM.png" descr="Screen Shot 2023-12-04 at 2.31.3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945"/>
          <a:stretch>
            <a:fillRect/>
          </a:stretch>
        </p:blipFill>
        <p:spPr>
          <a:xfrm>
            <a:off x="-9999" y="-108592"/>
            <a:ext cx="24404161" cy="1808512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… but details are limited by resolution"/>
          <p:cNvSpPr txBox="1"/>
          <p:nvPr>
            <p:ph type="title"/>
          </p:nvPr>
        </p:nvSpPr>
        <p:spPr>
          <a:xfrm>
            <a:off x="1206500" y="206911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… but details are limited by resolution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output.png" descr="output.png"/>
          <p:cNvPicPr>
            <a:picLocks noChangeAspect="1"/>
          </p:cNvPicPr>
          <p:nvPr/>
        </p:nvPicPr>
        <p:blipFill>
          <a:blip r:embed="rId3">
            <a:extLst/>
          </a:blip>
          <a:srcRect l="10280" t="0" r="10280" b="0"/>
          <a:stretch>
            <a:fillRect/>
          </a:stretch>
        </p:blipFill>
        <p:spPr>
          <a:xfrm>
            <a:off x="0" y="1499265"/>
            <a:ext cx="24383890" cy="1807957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Neural fields can compactly encode giga images!"/>
          <p:cNvSpPr txBox="1"/>
          <p:nvPr>
            <p:ph type="title"/>
          </p:nvPr>
        </p:nvSpPr>
        <p:spPr>
          <a:xfrm>
            <a:off x="1206500" y="206911"/>
            <a:ext cx="21971000" cy="1433164"/>
          </a:xfrm>
          <a:prstGeom prst="rect">
            <a:avLst/>
          </a:prstGeom>
        </p:spPr>
        <p:txBody>
          <a:bodyPr/>
          <a:lstStyle>
            <a:lvl1pPr defTabSz="2194505">
              <a:defRPr spc="-153" sz="7650"/>
            </a:lvl1pPr>
          </a:lstStyle>
          <a:p>
            <a:pPr/>
            <a:r>
              <a:t>Neural fields can compactly encode giga images!</a:t>
            </a:r>
          </a:p>
        </p:txBody>
      </p:sp>
      <p:sp>
        <p:nvSpPr>
          <p:cNvPr id="227" name="Martel 21: ACORN: Adaptive Coordinate Networks for Neural Representation Muller 22: Instant Neural Graphics Primitives with a Multiresolution Hash Encoding"/>
          <p:cNvSpPr txBox="1"/>
          <p:nvPr/>
        </p:nvSpPr>
        <p:spPr>
          <a:xfrm>
            <a:off x="12187935" y="12851303"/>
            <a:ext cx="12172643" cy="156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defRPr b="1">
                <a:solidFill>
                  <a:srgbClr val="FFFFFF"/>
                </a:solidFill>
              </a:defRPr>
            </a:pPr>
            <a:r>
              <a:t>Martel 21: ACORN: Adaptive Coordinate Networks for Neural Representation</a:t>
            </a:r>
            <a:br/>
            <a:r>
              <a:t>Muller 22: Instant Neural Graphics Primitives with a Multiresolution Hash Encoding</a:t>
            </a:r>
          </a:p>
          <a:p>
            <a:pPr algn="r" defTabSz="825500">
              <a:defRPr b="1">
                <a:solidFill>
                  <a:srgbClr val="FFFFFF"/>
                </a:solidFill>
              </a:defRPr>
            </a:pPr>
          </a:p>
        </p:txBody>
      </p:sp>
      <p:sp>
        <p:nvSpPr>
          <p:cNvPr id="228" name="InstantNGP: Muller 22"/>
          <p:cNvSpPr txBox="1"/>
          <p:nvPr/>
        </p:nvSpPr>
        <p:spPr>
          <a:xfrm>
            <a:off x="16900292" y="1943337"/>
            <a:ext cx="7476413" cy="175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 sz="5300">
                <a:solidFill>
                  <a:srgbClr val="000000"/>
                </a:solidFill>
              </a:defRPr>
            </a:lvl1pPr>
          </a:lstStyle>
          <a:p>
            <a:pPr/>
            <a:r>
              <a:t>InstantNGP: Muller 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23-12-04 at 12.34.58 AM.png" descr="Screen Shot 2023-12-04 at 12.34.58 AM.png"/>
          <p:cNvPicPr>
            <a:picLocks noChangeAspect="1"/>
          </p:cNvPicPr>
          <p:nvPr/>
        </p:nvPicPr>
        <p:blipFill>
          <a:blip r:embed="rId3">
            <a:extLst/>
          </a:blip>
          <a:srcRect l="0" t="1585" r="0" b="1585"/>
          <a:stretch>
            <a:fillRect/>
          </a:stretch>
        </p:blipFill>
        <p:spPr>
          <a:xfrm>
            <a:off x="-88305" y="-18476"/>
            <a:ext cx="24560756" cy="1767815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… but they blur discontinuities"/>
          <p:cNvSpPr txBox="1"/>
          <p:nvPr>
            <p:ph type="title"/>
          </p:nvPr>
        </p:nvSpPr>
        <p:spPr>
          <a:xfrm>
            <a:off x="1206500" y="206911"/>
            <a:ext cx="22726536" cy="1433164"/>
          </a:xfrm>
          <a:prstGeom prst="rect">
            <a:avLst/>
          </a:prstGeom>
        </p:spPr>
        <p:txBody>
          <a:bodyPr/>
          <a:lstStyle/>
          <a:p>
            <a:pPr/>
            <a:r>
              <a:t>         … but they blur discontinuities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5" name="InstantNGP: Muller 22"/>
          <p:cNvSpPr txBox="1"/>
          <p:nvPr/>
        </p:nvSpPr>
        <p:spPr>
          <a:xfrm>
            <a:off x="16900292" y="1943337"/>
            <a:ext cx="7476413" cy="175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 sz="5300">
                <a:solidFill>
                  <a:srgbClr val="000000"/>
                </a:solidFill>
              </a:defRPr>
            </a:lvl1pPr>
          </a:lstStyle>
          <a:p>
            <a:pPr/>
            <a:r>
              <a:t>InstantNGP: Muller 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Oval"/>
          <p:cNvSpPr/>
          <p:nvPr/>
        </p:nvSpPr>
        <p:spPr>
          <a:xfrm>
            <a:off x="4390211" y="6162403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1" name="Neural fields are continuous by construction"/>
          <p:cNvSpPr txBox="1"/>
          <p:nvPr>
            <p:ph type="title"/>
          </p:nvPr>
        </p:nvSpPr>
        <p:spPr>
          <a:xfrm>
            <a:off x="1206500" y="206911"/>
            <a:ext cx="21971000" cy="2144014"/>
          </a:xfrm>
          <a:prstGeom prst="rect">
            <a:avLst/>
          </a:prstGeom>
        </p:spPr>
        <p:txBody>
          <a:bodyPr/>
          <a:lstStyle/>
          <a:p>
            <a:pPr/>
            <a:r>
              <a:t>Neural fields are continuous by construction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Artboard 19_5.png" descr="Artboard 19_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1627" y="4432275"/>
            <a:ext cx="5650826" cy="569835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Oval"/>
          <p:cNvSpPr/>
          <p:nvPr/>
        </p:nvSpPr>
        <p:spPr>
          <a:xfrm>
            <a:off x="4390211" y="6162403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7" name="Feature field"/>
          <p:cNvSpPr txBox="1"/>
          <p:nvPr/>
        </p:nvSpPr>
        <p:spPr>
          <a:xfrm>
            <a:off x="1380660" y="3435124"/>
            <a:ext cx="7352761" cy="16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9" name="Neural fields are continuous by construction"/>
          <p:cNvSpPr txBox="1"/>
          <p:nvPr>
            <p:ph type="title"/>
          </p:nvPr>
        </p:nvSpPr>
        <p:spPr>
          <a:xfrm>
            <a:off x="1206500" y="206911"/>
            <a:ext cx="21971000" cy="2144014"/>
          </a:xfrm>
          <a:prstGeom prst="rect">
            <a:avLst/>
          </a:prstGeom>
        </p:spPr>
        <p:txBody>
          <a:bodyPr/>
          <a:lstStyle/>
          <a:p>
            <a:pPr/>
            <a:r>
              <a:t>Neural fields are continuous by construction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Artboard 19_5.png" descr="Artboard 19_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1627" y="4432275"/>
            <a:ext cx="5650826" cy="569835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Oval"/>
          <p:cNvSpPr/>
          <p:nvPr/>
        </p:nvSpPr>
        <p:spPr>
          <a:xfrm>
            <a:off x="4390211" y="6162403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5" name="Feature field"/>
          <p:cNvSpPr txBox="1"/>
          <p:nvPr/>
        </p:nvSpPr>
        <p:spPr>
          <a:xfrm>
            <a:off x="1380660" y="3435124"/>
            <a:ext cx="7352761" cy="16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7" name="Neural fields are continuous by construction"/>
          <p:cNvSpPr txBox="1"/>
          <p:nvPr>
            <p:ph type="title"/>
          </p:nvPr>
        </p:nvSpPr>
        <p:spPr>
          <a:xfrm>
            <a:off x="1206500" y="206911"/>
            <a:ext cx="21971000" cy="2144014"/>
          </a:xfrm>
          <a:prstGeom prst="rect">
            <a:avLst/>
          </a:prstGeom>
        </p:spPr>
        <p:txBody>
          <a:bodyPr/>
          <a:lstStyle/>
          <a:p>
            <a:pPr/>
            <a:r>
              <a:t>Neural fields are continuous by construction</a:t>
            </a:r>
          </a:p>
        </p:txBody>
      </p:sp>
      <p:pic>
        <p:nvPicPr>
          <p:cNvPr id="258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3000" y="5225657"/>
            <a:ext cx="3577360" cy="378458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Arrow"/>
          <p:cNvSpPr/>
          <p:nvPr/>
        </p:nvSpPr>
        <p:spPr>
          <a:xfrm>
            <a:off x="7911309" y="6625598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0" name="Bilinear interpolation"/>
          <p:cNvSpPr txBox="1"/>
          <p:nvPr/>
        </p:nvSpPr>
        <p:spPr>
          <a:xfrm>
            <a:off x="8015693" y="9157696"/>
            <a:ext cx="5471974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365188">
              <a:lnSpc>
                <a:spcPct val="90000"/>
              </a:lnSpc>
              <a:spcBef>
                <a:spcPts val="4300"/>
              </a:spcBef>
              <a:defRPr sz="4656">
                <a:solidFill>
                  <a:srgbClr val="000000"/>
                </a:solidFill>
              </a:defRPr>
            </a:lvl1pPr>
          </a:lstStyle>
          <a:p>
            <a:pPr/>
            <a:r>
              <a:t>Bilinear interpolation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Artboard 19_5.png" descr="Artboard 19_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1627" y="4432275"/>
            <a:ext cx="5650826" cy="5698356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Oval"/>
          <p:cNvSpPr/>
          <p:nvPr/>
        </p:nvSpPr>
        <p:spPr>
          <a:xfrm>
            <a:off x="4390211" y="6162403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6" name="Feature field"/>
          <p:cNvSpPr txBox="1"/>
          <p:nvPr/>
        </p:nvSpPr>
        <p:spPr>
          <a:xfrm>
            <a:off x="1380660" y="3435124"/>
            <a:ext cx="7352761" cy="16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8" name="Neural fields are continuous by construction"/>
          <p:cNvSpPr txBox="1"/>
          <p:nvPr>
            <p:ph type="title"/>
          </p:nvPr>
        </p:nvSpPr>
        <p:spPr>
          <a:xfrm>
            <a:off x="1206500" y="206911"/>
            <a:ext cx="21971000" cy="2144014"/>
          </a:xfrm>
          <a:prstGeom prst="rect">
            <a:avLst/>
          </a:prstGeom>
        </p:spPr>
        <p:txBody>
          <a:bodyPr/>
          <a:lstStyle/>
          <a:p>
            <a:pPr/>
            <a:r>
              <a:t>Neural fields are continuous by construction</a:t>
            </a:r>
          </a:p>
        </p:txBody>
      </p:sp>
      <p:pic>
        <p:nvPicPr>
          <p:cNvPr id="269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3000" y="5225657"/>
            <a:ext cx="3577360" cy="378458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Arrow"/>
          <p:cNvSpPr/>
          <p:nvPr/>
        </p:nvSpPr>
        <p:spPr>
          <a:xfrm>
            <a:off x="7911309" y="6625598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1" name="Bilinear interpolation"/>
          <p:cNvSpPr txBox="1"/>
          <p:nvPr/>
        </p:nvSpPr>
        <p:spPr>
          <a:xfrm>
            <a:off x="8015693" y="9157696"/>
            <a:ext cx="5471974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365188">
              <a:lnSpc>
                <a:spcPct val="90000"/>
              </a:lnSpc>
              <a:spcBef>
                <a:spcPts val="4300"/>
              </a:spcBef>
              <a:defRPr sz="4656">
                <a:solidFill>
                  <a:srgbClr val="000000"/>
                </a:solidFill>
              </a:defRPr>
            </a:lvl1pPr>
          </a:lstStyle>
          <a:p>
            <a:pPr/>
            <a:r>
              <a:t>Bilinear interpolation</a:t>
            </a:r>
          </a:p>
        </p:txBody>
      </p:sp>
      <p:sp>
        <p:nvSpPr>
          <p:cNvPr id="272" name="Interpolated Feature"/>
          <p:cNvSpPr txBox="1"/>
          <p:nvPr/>
        </p:nvSpPr>
        <p:spPr>
          <a:xfrm>
            <a:off x="12019639" y="3270066"/>
            <a:ext cx="5471974" cy="197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sp>
        <p:nvSpPr>
          <p:cNvPr id="273" name="Arrow"/>
          <p:cNvSpPr/>
          <p:nvPr/>
        </p:nvSpPr>
        <p:spPr>
          <a:xfrm>
            <a:off x="12786527" y="6625598"/>
            <a:ext cx="1367076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79" name="Group"/>
          <p:cNvGrpSpPr/>
          <p:nvPr/>
        </p:nvGrpSpPr>
        <p:grpSpPr>
          <a:xfrm>
            <a:off x="14368229" y="5301421"/>
            <a:ext cx="774795" cy="3435090"/>
            <a:chOff x="0" y="0"/>
            <a:chExt cx="774794" cy="3435089"/>
          </a:xfrm>
        </p:grpSpPr>
        <p:sp>
          <p:nvSpPr>
            <p:cNvPr id="274" name="Rectangle"/>
            <p:cNvSpPr/>
            <p:nvPr/>
          </p:nvSpPr>
          <p:spPr>
            <a:xfrm>
              <a:off x="0" y="0"/>
              <a:ext cx="774795" cy="343509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5" name="Rectangle"/>
            <p:cNvSpPr/>
            <p:nvPr/>
          </p:nvSpPr>
          <p:spPr>
            <a:xfrm>
              <a:off x="0" y="1402009"/>
              <a:ext cx="774795" cy="2033081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6" name="Rectangle"/>
            <p:cNvSpPr/>
            <p:nvPr/>
          </p:nvSpPr>
          <p:spPr>
            <a:xfrm>
              <a:off x="0" y="2715560"/>
              <a:ext cx="774795" cy="7195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7" name="Rectangle"/>
            <p:cNvSpPr/>
            <p:nvPr/>
          </p:nvSpPr>
          <p:spPr>
            <a:xfrm>
              <a:off x="0" y="1389295"/>
              <a:ext cx="774795" cy="719530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8" name="Rectangle"/>
            <p:cNvSpPr/>
            <p:nvPr/>
          </p:nvSpPr>
          <p:spPr>
            <a:xfrm>
              <a:off x="0" y="0"/>
              <a:ext cx="774795" cy="719530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Artboard 19_5.png" descr="Artboard 19_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1627" y="4432275"/>
            <a:ext cx="5650826" cy="569835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Oval"/>
          <p:cNvSpPr/>
          <p:nvPr/>
        </p:nvSpPr>
        <p:spPr>
          <a:xfrm>
            <a:off x="4390211" y="6162403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5" name="Feature field"/>
          <p:cNvSpPr txBox="1"/>
          <p:nvPr/>
        </p:nvSpPr>
        <p:spPr>
          <a:xfrm>
            <a:off x="1380660" y="3435124"/>
            <a:ext cx="7352761" cy="16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sp>
        <p:nvSpPr>
          <p:cNvPr id="2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7" name="Neural fields are continuous by construction"/>
          <p:cNvSpPr txBox="1"/>
          <p:nvPr>
            <p:ph type="title"/>
          </p:nvPr>
        </p:nvSpPr>
        <p:spPr>
          <a:xfrm>
            <a:off x="1206500" y="206911"/>
            <a:ext cx="21971000" cy="2144014"/>
          </a:xfrm>
          <a:prstGeom prst="rect">
            <a:avLst/>
          </a:prstGeom>
        </p:spPr>
        <p:txBody>
          <a:bodyPr/>
          <a:lstStyle/>
          <a:p>
            <a:pPr/>
            <a:r>
              <a:t>Neural fields are continuous by construction</a:t>
            </a:r>
          </a:p>
        </p:txBody>
      </p:sp>
      <p:pic>
        <p:nvPicPr>
          <p:cNvPr id="288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3000" y="5225657"/>
            <a:ext cx="3577360" cy="3784585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Arrow"/>
          <p:cNvSpPr/>
          <p:nvPr/>
        </p:nvSpPr>
        <p:spPr>
          <a:xfrm>
            <a:off x="7911309" y="6625598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0" name="Bilinear interpolation"/>
          <p:cNvSpPr txBox="1"/>
          <p:nvPr/>
        </p:nvSpPr>
        <p:spPr>
          <a:xfrm>
            <a:off x="8015693" y="9157696"/>
            <a:ext cx="5471974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365188">
              <a:lnSpc>
                <a:spcPct val="90000"/>
              </a:lnSpc>
              <a:spcBef>
                <a:spcPts val="4300"/>
              </a:spcBef>
              <a:defRPr sz="4656">
                <a:solidFill>
                  <a:srgbClr val="000000"/>
                </a:solidFill>
              </a:defRPr>
            </a:lvl1pPr>
          </a:lstStyle>
          <a:p>
            <a:pPr/>
            <a:r>
              <a:t>Bilinear interpolation</a:t>
            </a:r>
          </a:p>
        </p:txBody>
      </p:sp>
      <p:sp>
        <p:nvSpPr>
          <p:cNvPr id="291" name="Interpolated Feature"/>
          <p:cNvSpPr txBox="1"/>
          <p:nvPr/>
        </p:nvSpPr>
        <p:spPr>
          <a:xfrm>
            <a:off x="12019639" y="3270066"/>
            <a:ext cx="5471974" cy="197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sp>
        <p:nvSpPr>
          <p:cNvPr id="292" name="Arrow"/>
          <p:cNvSpPr/>
          <p:nvPr/>
        </p:nvSpPr>
        <p:spPr>
          <a:xfrm>
            <a:off x="12786527" y="6625598"/>
            <a:ext cx="1367076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98" name="Group"/>
          <p:cNvGrpSpPr/>
          <p:nvPr/>
        </p:nvGrpSpPr>
        <p:grpSpPr>
          <a:xfrm>
            <a:off x="14368229" y="5301421"/>
            <a:ext cx="774795" cy="3435090"/>
            <a:chOff x="0" y="0"/>
            <a:chExt cx="774794" cy="3435089"/>
          </a:xfrm>
        </p:grpSpPr>
        <p:sp>
          <p:nvSpPr>
            <p:cNvPr id="293" name="Rectangle"/>
            <p:cNvSpPr/>
            <p:nvPr/>
          </p:nvSpPr>
          <p:spPr>
            <a:xfrm>
              <a:off x="0" y="0"/>
              <a:ext cx="774795" cy="343509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94" name="Rectangle"/>
            <p:cNvSpPr/>
            <p:nvPr/>
          </p:nvSpPr>
          <p:spPr>
            <a:xfrm>
              <a:off x="0" y="1402009"/>
              <a:ext cx="774795" cy="2033081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95" name="Rectangle"/>
            <p:cNvSpPr/>
            <p:nvPr/>
          </p:nvSpPr>
          <p:spPr>
            <a:xfrm>
              <a:off x="0" y="2715560"/>
              <a:ext cx="774795" cy="7195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96" name="Rectangle"/>
            <p:cNvSpPr/>
            <p:nvPr/>
          </p:nvSpPr>
          <p:spPr>
            <a:xfrm>
              <a:off x="0" y="1389295"/>
              <a:ext cx="774795" cy="719530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97" name="Rectangle"/>
            <p:cNvSpPr/>
            <p:nvPr/>
          </p:nvSpPr>
          <p:spPr>
            <a:xfrm>
              <a:off x="0" y="0"/>
              <a:ext cx="774795" cy="719530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99" name="Multi-Layer_Neural_Network-Vector-Blank.png" descr="Multi-Layer_Neural_Network-Vector-Blan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2315" y="5688343"/>
            <a:ext cx="3351768" cy="285921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Arrow"/>
          <p:cNvSpPr/>
          <p:nvPr/>
        </p:nvSpPr>
        <p:spPr>
          <a:xfrm>
            <a:off x="15222301" y="6610886"/>
            <a:ext cx="1367077" cy="98470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1" name="MLP"/>
          <p:cNvSpPr txBox="1"/>
          <p:nvPr/>
        </p:nvSpPr>
        <p:spPr>
          <a:xfrm>
            <a:off x="15385234" y="3435124"/>
            <a:ext cx="5471974" cy="79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13955">
              <a:lnSpc>
                <a:spcPct val="90000"/>
              </a:lnSpc>
              <a:spcBef>
                <a:spcPts val="4400"/>
              </a:spcBef>
              <a:defRPr sz="4752">
                <a:solidFill>
                  <a:srgbClr val="000000"/>
                </a:solidFill>
              </a:defRPr>
            </a:lvl1pPr>
          </a:lstStyle>
          <a:p>
            <a:pPr/>
            <a:r>
              <a:t>MLP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Artboard 19_5.png" descr="Artboard 19_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1627" y="4432275"/>
            <a:ext cx="5650826" cy="569835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Oval"/>
          <p:cNvSpPr/>
          <p:nvPr/>
        </p:nvSpPr>
        <p:spPr>
          <a:xfrm>
            <a:off x="4390211" y="6162403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7" name="Feature field"/>
          <p:cNvSpPr txBox="1"/>
          <p:nvPr/>
        </p:nvSpPr>
        <p:spPr>
          <a:xfrm>
            <a:off x="1380660" y="3435124"/>
            <a:ext cx="7352761" cy="16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sp>
        <p:nvSpPr>
          <p:cNvPr id="3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9" name="Neural fields are continuous by construction"/>
          <p:cNvSpPr txBox="1"/>
          <p:nvPr>
            <p:ph type="title"/>
          </p:nvPr>
        </p:nvSpPr>
        <p:spPr>
          <a:xfrm>
            <a:off x="1206500" y="206911"/>
            <a:ext cx="21971000" cy="2144014"/>
          </a:xfrm>
          <a:prstGeom prst="rect">
            <a:avLst/>
          </a:prstGeom>
        </p:spPr>
        <p:txBody>
          <a:bodyPr/>
          <a:lstStyle/>
          <a:p>
            <a:pPr/>
            <a:r>
              <a:t>Neural fields are continuous by construction</a:t>
            </a:r>
          </a:p>
        </p:txBody>
      </p:sp>
      <p:pic>
        <p:nvPicPr>
          <p:cNvPr id="310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3000" y="5225657"/>
            <a:ext cx="3577360" cy="3784585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Arrow"/>
          <p:cNvSpPr/>
          <p:nvPr/>
        </p:nvSpPr>
        <p:spPr>
          <a:xfrm>
            <a:off x="7911309" y="6625598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" name="Bilinear interpolation"/>
          <p:cNvSpPr txBox="1"/>
          <p:nvPr/>
        </p:nvSpPr>
        <p:spPr>
          <a:xfrm>
            <a:off x="8015693" y="9157696"/>
            <a:ext cx="5471974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365188">
              <a:lnSpc>
                <a:spcPct val="90000"/>
              </a:lnSpc>
              <a:spcBef>
                <a:spcPts val="4300"/>
              </a:spcBef>
              <a:defRPr sz="4656">
                <a:solidFill>
                  <a:srgbClr val="000000"/>
                </a:solidFill>
              </a:defRPr>
            </a:lvl1pPr>
          </a:lstStyle>
          <a:p>
            <a:pPr/>
            <a:r>
              <a:t>Bilinear interpolation</a:t>
            </a:r>
          </a:p>
        </p:txBody>
      </p:sp>
      <p:sp>
        <p:nvSpPr>
          <p:cNvPr id="313" name="Interpolated Feature"/>
          <p:cNvSpPr txBox="1"/>
          <p:nvPr/>
        </p:nvSpPr>
        <p:spPr>
          <a:xfrm>
            <a:off x="12019639" y="3270066"/>
            <a:ext cx="5471974" cy="197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sp>
        <p:nvSpPr>
          <p:cNvPr id="314" name="Arrow"/>
          <p:cNvSpPr/>
          <p:nvPr/>
        </p:nvSpPr>
        <p:spPr>
          <a:xfrm>
            <a:off x="12786527" y="6625598"/>
            <a:ext cx="1367076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20" name="Group"/>
          <p:cNvGrpSpPr/>
          <p:nvPr/>
        </p:nvGrpSpPr>
        <p:grpSpPr>
          <a:xfrm>
            <a:off x="14368229" y="5301421"/>
            <a:ext cx="774795" cy="3435090"/>
            <a:chOff x="0" y="0"/>
            <a:chExt cx="774794" cy="3435089"/>
          </a:xfrm>
        </p:grpSpPr>
        <p:sp>
          <p:nvSpPr>
            <p:cNvPr id="315" name="Rectangle"/>
            <p:cNvSpPr/>
            <p:nvPr/>
          </p:nvSpPr>
          <p:spPr>
            <a:xfrm>
              <a:off x="0" y="0"/>
              <a:ext cx="774795" cy="343509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16" name="Rectangle"/>
            <p:cNvSpPr/>
            <p:nvPr/>
          </p:nvSpPr>
          <p:spPr>
            <a:xfrm>
              <a:off x="0" y="1402009"/>
              <a:ext cx="774795" cy="2033081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17" name="Rectangle"/>
            <p:cNvSpPr/>
            <p:nvPr/>
          </p:nvSpPr>
          <p:spPr>
            <a:xfrm>
              <a:off x="0" y="2715560"/>
              <a:ext cx="774795" cy="7195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18" name="Rectangle"/>
            <p:cNvSpPr/>
            <p:nvPr/>
          </p:nvSpPr>
          <p:spPr>
            <a:xfrm>
              <a:off x="0" y="1389295"/>
              <a:ext cx="774795" cy="719530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19" name="Rectangle"/>
            <p:cNvSpPr/>
            <p:nvPr/>
          </p:nvSpPr>
          <p:spPr>
            <a:xfrm>
              <a:off x="0" y="0"/>
              <a:ext cx="774795" cy="719530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21" name="Multi-Layer_Neural_Network-Vector-Blank.png" descr="Multi-Layer_Neural_Network-Vector-Blan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2315" y="5688343"/>
            <a:ext cx="3351768" cy="2859214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Arrow"/>
          <p:cNvSpPr/>
          <p:nvPr/>
        </p:nvSpPr>
        <p:spPr>
          <a:xfrm>
            <a:off x="15222301" y="6610886"/>
            <a:ext cx="1367077" cy="98470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3" name="MLP"/>
          <p:cNvSpPr txBox="1"/>
          <p:nvPr/>
        </p:nvSpPr>
        <p:spPr>
          <a:xfrm>
            <a:off x="15385234" y="3435124"/>
            <a:ext cx="5471974" cy="79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13955">
              <a:lnSpc>
                <a:spcPct val="90000"/>
              </a:lnSpc>
              <a:spcBef>
                <a:spcPts val="4400"/>
              </a:spcBef>
              <a:defRPr sz="4752">
                <a:solidFill>
                  <a:srgbClr val="000000"/>
                </a:solidFill>
              </a:defRPr>
            </a:lvl1pPr>
          </a:lstStyle>
          <a:p>
            <a:pPr/>
            <a:r>
              <a:t>MLP</a:t>
            </a:r>
          </a:p>
        </p:txBody>
      </p:sp>
      <p:sp>
        <p:nvSpPr>
          <p:cNvPr id="324" name="Color"/>
          <p:cNvSpPr txBox="1"/>
          <p:nvPr/>
        </p:nvSpPr>
        <p:spPr>
          <a:xfrm>
            <a:off x="20342663" y="6703321"/>
            <a:ext cx="4934183" cy="799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13955">
              <a:lnSpc>
                <a:spcPct val="90000"/>
              </a:lnSpc>
              <a:spcBef>
                <a:spcPts val="4400"/>
              </a:spcBef>
              <a:defRPr sz="4752">
                <a:solidFill>
                  <a:srgbClr val="000000"/>
                </a:solidFill>
              </a:defRPr>
            </a:lvl1pPr>
          </a:lstStyle>
          <a:p>
            <a:pPr/>
            <a:r>
              <a:t>Color</a:t>
            </a:r>
          </a:p>
        </p:txBody>
      </p:sp>
      <p:sp>
        <p:nvSpPr>
          <p:cNvPr id="325" name="Arrow"/>
          <p:cNvSpPr/>
          <p:nvPr/>
        </p:nvSpPr>
        <p:spPr>
          <a:xfrm>
            <a:off x="20062477" y="6601262"/>
            <a:ext cx="1513659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Artboard 19_5.png" descr="Artboard 19_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1627" y="4432275"/>
            <a:ext cx="5650826" cy="5698356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Oval"/>
          <p:cNvSpPr/>
          <p:nvPr/>
        </p:nvSpPr>
        <p:spPr>
          <a:xfrm>
            <a:off x="4390211" y="6162403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1" name="Feature field"/>
          <p:cNvSpPr txBox="1"/>
          <p:nvPr/>
        </p:nvSpPr>
        <p:spPr>
          <a:xfrm>
            <a:off x="1380660" y="3435124"/>
            <a:ext cx="7352761" cy="16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3" name="Neural fields are continuous by construction"/>
          <p:cNvSpPr txBox="1"/>
          <p:nvPr>
            <p:ph type="title"/>
          </p:nvPr>
        </p:nvSpPr>
        <p:spPr>
          <a:xfrm>
            <a:off x="1206500" y="206911"/>
            <a:ext cx="21971000" cy="2144014"/>
          </a:xfrm>
          <a:prstGeom prst="rect">
            <a:avLst/>
          </a:prstGeom>
        </p:spPr>
        <p:txBody>
          <a:bodyPr/>
          <a:lstStyle/>
          <a:p>
            <a:pPr/>
            <a:r>
              <a:t>Neural fields are continuous by construction</a:t>
            </a:r>
          </a:p>
        </p:txBody>
      </p:sp>
      <p:pic>
        <p:nvPicPr>
          <p:cNvPr id="334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3000" y="5225657"/>
            <a:ext cx="3577360" cy="378458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Arrow"/>
          <p:cNvSpPr/>
          <p:nvPr/>
        </p:nvSpPr>
        <p:spPr>
          <a:xfrm>
            <a:off x="7911309" y="6625598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6" name="Bilinear interpolation"/>
          <p:cNvSpPr txBox="1"/>
          <p:nvPr/>
        </p:nvSpPr>
        <p:spPr>
          <a:xfrm>
            <a:off x="8015693" y="9157696"/>
            <a:ext cx="5471974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365188">
              <a:lnSpc>
                <a:spcPct val="90000"/>
              </a:lnSpc>
              <a:spcBef>
                <a:spcPts val="4300"/>
              </a:spcBef>
              <a:defRPr sz="4656">
                <a:solidFill>
                  <a:srgbClr val="000000"/>
                </a:solidFill>
              </a:defRPr>
            </a:lvl1pPr>
          </a:lstStyle>
          <a:p>
            <a:pPr/>
            <a:r>
              <a:t>Bilinear interpolation</a:t>
            </a:r>
          </a:p>
        </p:txBody>
      </p:sp>
      <p:sp>
        <p:nvSpPr>
          <p:cNvPr id="337" name="Interpolated Feature"/>
          <p:cNvSpPr txBox="1"/>
          <p:nvPr/>
        </p:nvSpPr>
        <p:spPr>
          <a:xfrm>
            <a:off x="12019639" y="3270066"/>
            <a:ext cx="5471974" cy="197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sp>
        <p:nvSpPr>
          <p:cNvPr id="338" name="Arrow"/>
          <p:cNvSpPr/>
          <p:nvPr/>
        </p:nvSpPr>
        <p:spPr>
          <a:xfrm>
            <a:off x="12786527" y="6625598"/>
            <a:ext cx="1367076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44" name="Group"/>
          <p:cNvGrpSpPr/>
          <p:nvPr/>
        </p:nvGrpSpPr>
        <p:grpSpPr>
          <a:xfrm>
            <a:off x="14368229" y="5301421"/>
            <a:ext cx="774795" cy="3435090"/>
            <a:chOff x="0" y="0"/>
            <a:chExt cx="774794" cy="3435089"/>
          </a:xfrm>
        </p:grpSpPr>
        <p:sp>
          <p:nvSpPr>
            <p:cNvPr id="339" name="Rectangle"/>
            <p:cNvSpPr/>
            <p:nvPr/>
          </p:nvSpPr>
          <p:spPr>
            <a:xfrm>
              <a:off x="0" y="0"/>
              <a:ext cx="774795" cy="343509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0" name="Rectangle"/>
            <p:cNvSpPr/>
            <p:nvPr/>
          </p:nvSpPr>
          <p:spPr>
            <a:xfrm>
              <a:off x="0" y="1402009"/>
              <a:ext cx="774795" cy="2033081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1" name="Rectangle"/>
            <p:cNvSpPr/>
            <p:nvPr/>
          </p:nvSpPr>
          <p:spPr>
            <a:xfrm>
              <a:off x="0" y="2715560"/>
              <a:ext cx="774795" cy="7195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2" name="Rectangle"/>
            <p:cNvSpPr/>
            <p:nvPr/>
          </p:nvSpPr>
          <p:spPr>
            <a:xfrm>
              <a:off x="0" y="1389295"/>
              <a:ext cx="774795" cy="719530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3" name="Rectangle"/>
            <p:cNvSpPr/>
            <p:nvPr/>
          </p:nvSpPr>
          <p:spPr>
            <a:xfrm>
              <a:off x="0" y="0"/>
              <a:ext cx="774795" cy="719530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45" name="Multi-Layer_Neural_Network-Vector-Blank.png" descr="Multi-Layer_Neural_Network-Vector-Blan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2315" y="5688343"/>
            <a:ext cx="3351768" cy="2859214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Arrow"/>
          <p:cNvSpPr/>
          <p:nvPr/>
        </p:nvSpPr>
        <p:spPr>
          <a:xfrm>
            <a:off x="15222301" y="6610886"/>
            <a:ext cx="1367077" cy="984703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7" name="MLP"/>
          <p:cNvSpPr txBox="1"/>
          <p:nvPr/>
        </p:nvSpPr>
        <p:spPr>
          <a:xfrm>
            <a:off x="15385234" y="3435124"/>
            <a:ext cx="5471974" cy="79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13955">
              <a:lnSpc>
                <a:spcPct val="90000"/>
              </a:lnSpc>
              <a:spcBef>
                <a:spcPts val="4400"/>
              </a:spcBef>
              <a:defRPr sz="4752">
                <a:solidFill>
                  <a:srgbClr val="000000"/>
                </a:solidFill>
              </a:defRPr>
            </a:lvl1pPr>
          </a:lstStyle>
          <a:p>
            <a:pPr/>
            <a:r>
              <a:t>MLP</a:t>
            </a:r>
          </a:p>
        </p:txBody>
      </p:sp>
      <p:sp>
        <p:nvSpPr>
          <p:cNvPr id="348" name="Arrow"/>
          <p:cNvSpPr/>
          <p:nvPr/>
        </p:nvSpPr>
        <p:spPr>
          <a:xfrm>
            <a:off x="20062477" y="6601262"/>
            <a:ext cx="1513659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9" name="Color"/>
          <p:cNvSpPr txBox="1"/>
          <p:nvPr/>
        </p:nvSpPr>
        <p:spPr>
          <a:xfrm>
            <a:off x="20342663" y="6703321"/>
            <a:ext cx="4934183" cy="799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13955">
              <a:lnSpc>
                <a:spcPct val="90000"/>
              </a:lnSpc>
              <a:spcBef>
                <a:spcPts val="4400"/>
              </a:spcBef>
              <a:defRPr sz="4752">
                <a:solidFill>
                  <a:srgbClr val="000000"/>
                </a:solidFill>
              </a:defRPr>
            </a:lvl1pPr>
          </a:lstStyle>
          <a:p>
            <a:pPr/>
            <a:r>
              <a:t>Color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hairball.png" descr="hairb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64" y="1130863"/>
            <a:ext cx="24274872" cy="2427487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Path-tracing can produce arbitrarily high resolution images"/>
          <p:cNvSpPr txBox="1"/>
          <p:nvPr>
            <p:ph type="title"/>
          </p:nvPr>
        </p:nvSpPr>
        <p:spPr>
          <a:xfrm>
            <a:off x="1206500" y="206911"/>
            <a:ext cx="21971000" cy="1433164"/>
          </a:xfrm>
          <a:prstGeom prst="rect">
            <a:avLst/>
          </a:prstGeom>
        </p:spPr>
        <p:txBody>
          <a:bodyPr/>
          <a:lstStyle>
            <a:lvl1pPr defTabSz="1828754">
              <a:defRPr spc="-127" sz="6375"/>
            </a:lvl1pPr>
          </a:lstStyle>
          <a:p>
            <a:pPr/>
            <a:r>
              <a:t>Path-tracing can produce arbitrarily high resolution images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Vector graphics analytically store discontinuity locations"/>
          <p:cNvSpPr txBox="1"/>
          <p:nvPr>
            <p:ph type="title"/>
          </p:nvPr>
        </p:nvSpPr>
        <p:spPr>
          <a:xfrm>
            <a:off x="1206500" y="81751"/>
            <a:ext cx="21971000" cy="2523596"/>
          </a:xfrm>
          <a:prstGeom prst="rect">
            <a:avLst/>
          </a:prstGeom>
        </p:spPr>
        <p:txBody>
          <a:bodyPr/>
          <a:lstStyle/>
          <a:p>
            <a:pPr/>
            <a:r>
              <a:t>Vector graphics analytically store discontinuity locations</a:t>
            </a:r>
          </a:p>
        </p:txBody>
      </p:sp>
      <p:pic>
        <p:nvPicPr>
          <p:cNvPr id="354" name="Screen Shot 2023-12-04 at 12.44.15 AM.png" descr="Screen Shot 2023-12-04 at 12.44.1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6594" y="2549522"/>
            <a:ext cx="11719884" cy="1153339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creen Shot 2023-12-04 at 12.45.33 AM.png" descr="Screen Shot 2023-12-04 at 12.45.33 AM.png"/>
          <p:cNvPicPr>
            <a:picLocks noChangeAspect="1"/>
          </p:cNvPicPr>
          <p:nvPr/>
        </p:nvPicPr>
        <p:blipFill>
          <a:blip r:embed="rId3">
            <a:extLst/>
          </a:blip>
          <a:srcRect l="0" t="1659" r="0" b="0"/>
          <a:stretch>
            <a:fillRect/>
          </a:stretch>
        </p:blipFill>
        <p:spPr>
          <a:xfrm>
            <a:off x="1785" y="2553750"/>
            <a:ext cx="24380518" cy="1357091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… but they have simplistic shading"/>
          <p:cNvSpPr txBox="1"/>
          <p:nvPr/>
        </p:nvSpPr>
        <p:spPr>
          <a:xfrm>
            <a:off x="1206500" y="81751"/>
            <a:ext cx="21971000" cy="2523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… but they have simplistic shading</a:t>
            </a:r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Our go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goal</a:t>
            </a:r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1" name="output_gt.png" descr="output_g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7136" y="2573147"/>
            <a:ext cx="10040406" cy="10040407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arget image"/>
          <p:cNvSpPr txBox="1"/>
          <p:nvPr>
            <p:ph type="body" sz="quarter" idx="1"/>
          </p:nvPr>
        </p:nvSpPr>
        <p:spPr>
          <a:xfrm>
            <a:off x="2607301" y="12795270"/>
            <a:ext cx="8780077" cy="94605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/>
            <a:r>
              <a:t>Target image</a:t>
            </a:r>
          </a:p>
        </p:txBody>
      </p:sp>
      <p:sp>
        <p:nvSpPr>
          <p:cNvPr id="373" name="Our goal: encode a target image"/>
          <p:cNvSpPr txBox="1"/>
          <p:nvPr/>
        </p:nvSpPr>
        <p:spPr>
          <a:xfrm>
            <a:off x="2071679" y="311386"/>
            <a:ext cx="21353461" cy="276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Our goal: encode a target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8" name="output_gt.png" descr="output_g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7136" y="2573147"/>
            <a:ext cx="10040406" cy="10040407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Discontinuity locations"/>
          <p:cNvSpPr txBox="1"/>
          <p:nvPr/>
        </p:nvSpPr>
        <p:spPr>
          <a:xfrm>
            <a:off x="14737810" y="12795270"/>
            <a:ext cx="5301428" cy="946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048204">
              <a:lnSpc>
                <a:spcPct val="90000"/>
              </a:lnSpc>
              <a:spcBef>
                <a:spcPts val="3700"/>
              </a:spcBef>
              <a:defRPr sz="4032">
                <a:solidFill>
                  <a:srgbClr val="000000"/>
                </a:solidFill>
              </a:defRPr>
            </a:lvl1pPr>
          </a:lstStyle>
          <a:p>
            <a:pPr/>
            <a:r>
              <a:t>Discontinuity locations</a:t>
            </a:r>
          </a:p>
        </p:txBody>
      </p:sp>
      <p:pic>
        <p:nvPicPr>
          <p:cNvPr id="380" name="Artboard 19_1.png" descr="Artboard 19_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32843" y="2573378"/>
            <a:ext cx="9911363" cy="9901539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Our goal: encode a target image given its discontinuitiy locations"/>
          <p:cNvSpPr txBox="1"/>
          <p:nvPr/>
        </p:nvSpPr>
        <p:spPr>
          <a:xfrm>
            <a:off x="2071679" y="311386"/>
            <a:ext cx="21353461" cy="276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Our goal: encode a target image given its discontinuitiy locations</a:t>
            </a:r>
          </a:p>
        </p:txBody>
      </p:sp>
      <p:sp>
        <p:nvSpPr>
          <p:cNvPr id="382" name="Target image"/>
          <p:cNvSpPr txBox="1"/>
          <p:nvPr>
            <p:ph type="body" sz="quarter" idx="1"/>
          </p:nvPr>
        </p:nvSpPr>
        <p:spPr>
          <a:xfrm>
            <a:off x="2607301" y="12795270"/>
            <a:ext cx="8780077" cy="94605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/>
            <a:r>
              <a:t>Target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rved discontinuities"/>
          <p:cNvSpPr txBox="1"/>
          <p:nvPr/>
        </p:nvSpPr>
        <p:spPr>
          <a:xfrm>
            <a:off x="2071679" y="311386"/>
            <a:ext cx="21353461" cy="276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Curved discontinuities</a:t>
            </a:r>
          </a:p>
        </p:txBody>
      </p:sp>
      <p:pic>
        <p:nvPicPr>
          <p:cNvPr id="387" name="Screen Shot 2023-12-13 at 2.44.14 PM.png" descr="Screen Shot 2023-12-13 at 2.44.1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rot="16200000">
            <a:off x="7438843" y="-2994733"/>
            <a:ext cx="10359285" cy="21150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eature field constr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Feature field construction</a:t>
            </a:r>
          </a:p>
        </p:txBody>
      </p:sp>
      <p:sp>
        <p:nvSpPr>
          <p:cNvPr id="3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Discontinuity locations"/>
          <p:cNvSpPr txBox="1"/>
          <p:nvPr/>
        </p:nvSpPr>
        <p:spPr>
          <a:xfrm>
            <a:off x="88954" y="10043831"/>
            <a:ext cx="6464766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Discontinuity locations</a:t>
            </a:r>
          </a:p>
        </p:txBody>
      </p:sp>
      <p:pic>
        <p:nvPicPr>
          <p:cNvPr id="397" name="Artboard 19_1.png" descr="Artboard 19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62" y="3389379"/>
            <a:ext cx="6646598" cy="664001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Feature field construction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Feature field construction</a:t>
            </a:r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Artboard 19_1.png" descr="Artboard 19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62" y="3389379"/>
            <a:ext cx="6646598" cy="6640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Artboard 19.png" descr="Artboard 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70533" y="3389379"/>
            <a:ext cx="6640010" cy="664001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Triangulation"/>
          <p:cNvSpPr txBox="1"/>
          <p:nvPr/>
        </p:nvSpPr>
        <p:spPr>
          <a:xfrm>
            <a:off x="8645713" y="10043831"/>
            <a:ext cx="7352761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Triangulation</a:t>
            </a:r>
          </a:p>
        </p:txBody>
      </p:sp>
      <p:sp>
        <p:nvSpPr>
          <p:cNvPr id="406" name="Arrow"/>
          <p:cNvSpPr/>
          <p:nvPr/>
        </p:nvSpPr>
        <p:spPr>
          <a:xfrm>
            <a:off x="6785729" y="6217032"/>
            <a:ext cx="1943711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7" name="Discontinuity locations"/>
          <p:cNvSpPr txBox="1"/>
          <p:nvPr/>
        </p:nvSpPr>
        <p:spPr>
          <a:xfrm>
            <a:off x="88954" y="10043831"/>
            <a:ext cx="6464766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Discontinuity locations</a:t>
            </a:r>
          </a:p>
        </p:txBody>
      </p:sp>
      <p:sp>
        <p:nvSpPr>
          <p:cNvPr id="408" name="Feature field construction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Feature field construction</a:t>
            </a:r>
          </a:p>
        </p:txBody>
      </p:sp>
      <p:sp>
        <p:nvSpPr>
          <p:cNvPr id="409" name="Hu 19: TriWild: Robust Triangulation with Curve Constraints"/>
          <p:cNvSpPr txBox="1"/>
          <p:nvPr/>
        </p:nvSpPr>
        <p:spPr>
          <a:xfrm>
            <a:off x="12204063" y="13259735"/>
            <a:ext cx="1217264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Hu 19: TriWild: Robust Triangulation with Curve Constraints</a:t>
            </a:r>
          </a:p>
        </p:txBody>
      </p:sp>
      <p:sp>
        <p:nvSpPr>
          <p:cNvPr id="410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Artboard 19_1.png" descr="Artboard 19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62" y="3389379"/>
            <a:ext cx="6646598" cy="6640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Artboard 19.png" descr="Artboard 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70533" y="3389379"/>
            <a:ext cx="6640010" cy="664001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Triangulation"/>
          <p:cNvSpPr txBox="1"/>
          <p:nvPr/>
        </p:nvSpPr>
        <p:spPr>
          <a:xfrm>
            <a:off x="8645713" y="10043831"/>
            <a:ext cx="7352761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Triangulation</a:t>
            </a:r>
          </a:p>
        </p:txBody>
      </p:sp>
      <p:sp>
        <p:nvSpPr>
          <p:cNvPr id="417" name="Arrow"/>
          <p:cNvSpPr/>
          <p:nvPr/>
        </p:nvSpPr>
        <p:spPr>
          <a:xfrm>
            <a:off x="6785729" y="6217032"/>
            <a:ext cx="1943711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8" name="Arrow"/>
          <p:cNvSpPr/>
          <p:nvPr/>
        </p:nvSpPr>
        <p:spPr>
          <a:xfrm>
            <a:off x="15651636" y="6217032"/>
            <a:ext cx="180421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9" name="Feature field"/>
          <p:cNvSpPr txBox="1"/>
          <p:nvPr/>
        </p:nvSpPr>
        <p:spPr>
          <a:xfrm>
            <a:off x="17639337" y="10116838"/>
            <a:ext cx="7352760" cy="16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pic>
        <p:nvPicPr>
          <p:cNvPr id="420" name="Artboard 19_2.png" descr="Artboard 19_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96941" y="3427602"/>
            <a:ext cx="6563565" cy="656356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Discontinuity locations"/>
          <p:cNvSpPr txBox="1"/>
          <p:nvPr/>
        </p:nvSpPr>
        <p:spPr>
          <a:xfrm>
            <a:off x="88954" y="10043831"/>
            <a:ext cx="6464766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Discontinuity locations</a:t>
            </a:r>
          </a:p>
        </p:txBody>
      </p:sp>
      <p:sp>
        <p:nvSpPr>
          <p:cNvPr id="422" name="Feature field construction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Feature field construction</a:t>
            </a:r>
          </a:p>
        </p:txBody>
      </p:sp>
      <p:sp>
        <p:nvSpPr>
          <p:cNvPr id="423" name="Hu 19: TriWild: Robust Triangulation with Curve Constraints"/>
          <p:cNvSpPr txBox="1"/>
          <p:nvPr/>
        </p:nvSpPr>
        <p:spPr>
          <a:xfrm>
            <a:off x="12204063" y="13247035"/>
            <a:ext cx="1217264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Hu 19: TriWild: Robust Triangulation with Curve Constraints</a:t>
            </a:r>
          </a:p>
        </p:txBody>
      </p:sp>
      <p:sp>
        <p:nvSpPr>
          <p:cNvPr id="424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hairball.png" descr="hairb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64" y="1130863"/>
            <a:ext cx="24274872" cy="2427487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Let’s re-render a 100x close-up here"/>
          <p:cNvSpPr txBox="1"/>
          <p:nvPr>
            <p:ph type="title"/>
          </p:nvPr>
        </p:nvSpPr>
        <p:spPr>
          <a:xfrm>
            <a:off x="1206500" y="206911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Let’s re-render a 100x close-up here</a:t>
            </a:r>
          </a:p>
        </p:txBody>
      </p:sp>
      <p:sp>
        <p:nvSpPr>
          <p:cNvPr id="175" name="Arrow"/>
          <p:cNvSpPr/>
          <p:nvPr/>
        </p:nvSpPr>
        <p:spPr>
          <a:xfrm rot="8331703">
            <a:off x="13069605" y="2657221"/>
            <a:ext cx="5349855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Artboard 19_1.png" descr="Artboard 19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62" y="3389379"/>
            <a:ext cx="6646598" cy="6640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Artboard 19.png" descr="Artboard 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70533" y="3389379"/>
            <a:ext cx="6640010" cy="664001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riangulation"/>
          <p:cNvSpPr txBox="1"/>
          <p:nvPr/>
        </p:nvSpPr>
        <p:spPr>
          <a:xfrm>
            <a:off x="8645713" y="10043831"/>
            <a:ext cx="7352761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Triangulation</a:t>
            </a:r>
          </a:p>
        </p:txBody>
      </p:sp>
      <p:sp>
        <p:nvSpPr>
          <p:cNvPr id="431" name="Arrow"/>
          <p:cNvSpPr/>
          <p:nvPr/>
        </p:nvSpPr>
        <p:spPr>
          <a:xfrm>
            <a:off x="6785729" y="6217032"/>
            <a:ext cx="1943711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2" name="Arrow"/>
          <p:cNvSpPr/>
          <p:nvPr/>
        </p:nvSpPr>
        <p:spPr>
          <a:xfrm>
            <a:off x="15651636" y="6217032"/>
            <a:ext cx="180421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3" name="Feature field"/>
          <p:cNvSpPr txBox="1"/>
          <p:nvPr/>
        </p:nvSpPr>
        <p:spPr>
          <a:xfrm>
            <a:off x="17639337" y="10116838"/>
            <a:ext cx="7352760" cy="164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pic>
        <p:nvPicPr>
          <p:cNvPr id="434" name="Artboard 19_2.png" descr="Artboard 19_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96941" y="3427602"/>
            <a:ext cx="6563565" cy="6563564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Our feature field is aligned with discontinuities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16421">
              <a:lnSpc>
                <a:spcPct val="80000"/>
              </a:lnSpc>
              <a:defRPr b="1" spc="-161" sz="8075">
                <a:solidFill>
                  <a:srgbClr val="000000"/>
                </a:solidFill>
              </a:defRPr>
            </a:lvl1pPr>
          </a:lstStyle>
          <a:p>
            <a:pPr/>
            <a:r>
              <a:t>Our feature field is aligned with discontinuities</a:t>
            </a:r>
          </a:p>
        </p:txBody>
      </p:sp>
      <p:sp>
        <p:nvSpPr>
          <p:cNvPr id="436" name="Discontinuity locations"/>
          <p:cNvSpPr txBox="1"/>
          <p:nvPr/>
        </p:nvSpPr>
        <p:spPr>
          <a:xfrm>
            <a:off x="88954" y="10043831"/>
            <a:ext cx="6464766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Discontinuity locations</a:t>
            </a:r>
          </a:p>
        </p:txBody>
      </p:sp>
      <p:sp>
        <p:nvSpPr>
          <p:cNvPr id="437" name="Hu 19: TriWild: Robust Triangulation with Curve Constraints"/>
          <p:cNvSpPr txBox="1"/>
          <p:nvPr/>
        </p:nvSpPr>
        <p:spPr>
          <a:xfrm>
            <a:off x="12204063" y="13247035"/>
            <a:ext cx="1217264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Hu 19: TriWild: Robust Triangulation with Curve Constraints</a:t>
            </a:r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Our rendering pip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rendering pipeline</a:t>
            </a:r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8" name="Mapping queries to colors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Mapping queries to colors</a:t>
            </a:r>
          </a:p>
        </p:txBody>
      </p:sp>
      <p:sp>
        <p:nvSpPr>
          <p:cNvPr id="449" name="Oval"/>
          <p:cNvSpPr/>
          <p:nvPr/>
        </p:nvSpPr>
        <p:spPr>
          <a:xfrm>
            <a:off x="4367193" y="6538754"/>
            <a:ext cx="351911" cy="3746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4" name="Artboard 19_4.png" descr="Artboard 19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084" y="4968318"/>
            <a:ext cx="5471974" cy="5471974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Mapping queries to colors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Mapping queries to colors</a:t>
            </a:r>
          </a:p>
        </p:txBody>
      </p:sp>
      <p:sp>
        <p:nvSpPr>
          <p:cNvPr id="456" name="Oval"/>
          <p:cNvSpPr/>
          <p:nvPr/>
        </p:nvSpPr>
        <p:spPr>
          <a:xfrm>
            <a:off x="4367193" y="6538754"/>
            <a:ext cx="351911" cy="3746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7" name="Feature field"/>
          <p:cNvSpPr txBox="1"/>
          <p:nvPr/>
        </p:nvSpPr>
        <p:spPr>
          <a:xfrm>
            <a:off x="2177084" y="3258022"/>
            <a:ext cx="5471974" cy="96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2" name="Artboard 19_4.png" descr="Artboard 19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084" y="4968318"/>
            <a:ext cx="5471974" cy="5471974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Mapping queries to colors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Mapping queries to colors</a:t>
            </a:r>
          </a:p>
        </p:txBody>
      </p:sp>
      <p:sp>
        <p:nvSpPr>
          <p:cNvPr id="464" name="Oval"/>
          <p:cNvSpPr/>
          <p:nvPr/>
        </p:nvSpPr>
        <p:spPr>
          <a:xfrm>
            <a:off x="4367193" y="6538754"/>
            <a:ext cx="351911" cy="3746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65" name="Feature field"/>
          <p:cNvSpPr txBox="1"/>
          <p:nvPr/>
        </p:nvSpPr>
        <p:spPr>
          <a:xfrm>
            <a:off x="2177084" y="3258022"/>
            <a:ext cx="5471974" cy="96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pic>
        <p:nvPicPr>
          <p:cNvPr id="466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99578">
            <a:off x="8633411" y="4749009"/>
            <a:ext cx="3987026" cy="4217982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Arrow"/>
          <p:cNvSpPr/>
          <p:nvPr/>
        </p:nvSpPr>
        <p:spPr>
          <a:xfrm>
            <a:off x="8349020" y="6599047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68" name="Discontinuity-aware feature interpolation"/>
          <p:cNvSpPr txBox="1"/>
          <p:nvPr/>
        </p:nvSpPr>
        <p:spPr>
          <a:xfrm>
            <a:off x="8007774" y="9537794"/>
            <a:ext cx="7092459" cy="219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b="1"/>
              <a:t>Discontinuity-aware </a:t>
            </a:r>
            <a:r>
              <a:t>feature interpolation</a:t>
            </a:r>
          </a:p>
        </p:txBody>
      </p:sp>
      <p:grpSp>
        <p:nvGrpSpPr>
          <p:cNvPr id="472" name="Group"/>
          <p:cNvGrpSpPr/>
          <p:nvPr/>
        </p:nvGrpSpPr>
        <p:grpSpPr>
          <a:xfrm>
            <a:off x="11186279" y="4668066"/>
            <a:ext cx="1281339" cy="4779216"/>
            <a:chOff x="0" y="0"/>
            <a:chExt cx="1281338" cy="4779215"/>
          </a:xfrm>
        </p:grpSpPr>
        <p:sp>
          <p:nvSpPr>
            <p:cNvPr id="469" name="Line"/>
            <p:cNvSpPr/>
            <p:nvPr/>
          </p:nvSpPr>
          <p:spPr>
            <a:xfrm flipV="1">
              <a:off x="322072" y="1144516"/>
              <a:ext cx="624599" cy="2475444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0" name="Line"/>
            <p:cNvSpPr/>
            <p:nvPr/>
          </p:nvSpPr>
          <p:spPr>
            <a:xfrm flipV="1">
              <a:off x="1134871" y="0"/>
              <a:ext cx="146468" cy="509984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71" name="Line"/>
            <p:cNvSpPr/>
            <p:nvPr/>
          </p:nvSpPr>
          <p:spPr>
            <a:xfrm flipV="1">
              <a:off x="-1" y="4269231"/>
              <a:ext cx="146468" cy="509985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7" name="Artboard 19_4.png" descr="Artboard 19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084" y="4968318"/>
            <a:ext cx="5471974" cy="5471974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Mapping queries to colors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Mapping queries to colors</a:t>
            </a:r>
          </a:p>
        </p:txBody>
      </p:sp>
      <p:sp>
        <p:nvSpPr>
          <p:cNvPr id="479" name="Oval"/>
          <p:cNvSpPr/>
          <p:nvPr/>
        </p:nvSpPr>
        <p:spPr>
          <a:xfrm>
            <a:off x="4367193" y="6538754"/>
            <a:ext cx="351911" cy="3746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0" name="Feature field"/>
          <p:cNvSpPr txBox="1"/>
          <p:nvPr/>
        </p:nvSpPr>
        <p:spPr>
          <a:xfrm>
            <a:off x="2177084" y="3258022"/>
            <a:ext cx="5471974" cy="96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pic>
        <p:nvPicPr>
          <p:cNvPr id="481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99578">
            <a:off x="8633411" y="4749009"/>
            <a:ext cx="3987026" cy="4217982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Arrow"/>
          <p:cNvSpPr/>
          <p:nvPr/>
        </p:nvSpPr>
        <p:spPr>
          <a:xfrm>
            <a:off x="8349020" y="6599047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3" name="Discontinuity-aware feature interpolation"/>
          <p:cNvSpPr txBox="1"/>
          <p:nvPr/>
        </p:nvSpPr>
        <p:spPr>
          <a:xfrm>
            <a:off x="8007774" y="9537794"/>
            <a:ext cx="7092459" cy="219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b="1"/>
              <a:t>Discontinuity-aware </a:t>
            </a:r>
            <a:r>
              <a:t>feature interpolation</a:t>
            </a:r>
          </a:p>
        </p:txBody>
      </p:sp>
      <p:sp>
        <p:nvSpPr>
          <p:cNvPr id="484" name="Interpolated Feature"/>
          <p:cNvSpPr txBox="1"/>
          <p:nvPr/>
        </p:nvSpPr>
        <p:spPr>
          <a:xfrm>
            <a:off x="11970969" y="3258022"/>
            <a:ext cx="5471974" cy="173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grpSp>
        <p:nvGrpSpPr>
          <p:cNvPr id="488" name="Group"/>
          <p:cNvGrpSpPr/>
          <p:nvPr/>
        </p:nvGrpSpPr>
        <p:grpSpPr>
          <a:xfrm>
            <a:off x="14351099" y="5453568"/>
            <a:ext cx="711714" cy="3155419"/>
            <a:chOff x="0" y="0"/>
            <a:chExt cx="711713" cy="3155417"/>
          </a:xfrm>
        </p:grpSpPr>
        <p:sp>
          <p:nvSpPr>
            <p:cNvPr id="485" name="Rectangle"/>
            <p:cNvSpPr/>
            <p:nvPr/>
          </p:nvSpPr>
          <p:spPr>
            <a:xfrm>
              <a:off x="0" y="0"/>
              <a:ext cx="711714" cy="315541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6" name="Rectangle"/>
            <p:cNvSpPr/>
            <p:nvPr/>
          </p:nvSpPr>
          <p:spPr>
            <a:xfrm>
              <a:off x="0" y="919419"/>
              <a:ext cx="711714" cy="2235999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7" name="Rectangle"/>
            <p:cNvSpPr/>
            <p:nvPr/>
          </p:nvSpPr>
          <p:spPr>
            <a:xfrm>
              <a:off x="0" y="2078370"/>
              <a:ext cx="711714" cy="1077048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89" name="Arrow"/>
          <p:cNvSpPr/>
          <p:nvPr/>
        </p:nvSpPr>
        <p:spPr>
          <a:xfrm>
            <a:off x="12383592" y="6591218"/>
            <a:ext cx="1367076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95" name="Group"/>
          <p:cNvGrpSpPr/>
          <p:nvPr/>
        </p:nvGrpSpPr>
        <p:grpSpPr>
          <a:xfrm>
            <a:off x="14279052" y="5331892"/>
            <a:ext cx="774795" cy="3435090"/>
            <a:chOff x="0" y="0"/>
            <a:chExt cx="774794" cy="3435089"/>
          </a:xfrm>
        </p:grpSpPr>
        <p:sp>
          <p:nvSpPr>
            <p:cNvPr id="490" name="Rectangle"/>
            <p:cNvSpPr/>
            <p:nvPr/>
          </p:nvSpPr>
          <p:spPr>
            <a:xfrm>
              <a:off x="0" y="0"/>
              <a:ext cx="774795" cy="343509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1" name="Rectangle"/>
            <p:cNvSpPr/>
            <p:nvPr/>
          </p:nvSpPr>
          <p:spPr>
            <a:xfrm>
              <a:off x="0" y="1402009"/>
              <a:ext cx="774795" cy="2033081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2" name="Rectangle"/>
            <p:cNvSpPr/>
            <p:nvPr/>
          </p:nvSpPr>
          <p:spPr>
            <a:xfrm>
              <a:off x="0" y="2715560"/>
              <a:ext cx="774795" cy="7195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3" name="Rectangle"/>
            <p:cNvSpPr/>
            <p:nvPr/>
          </p:nvSpPr>
          <p:spPr>
            <a:xfrm>
              <a:off x="0" y="1389295"/>
              <a:ext cx="774795" cy="719530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4" name="Rectangle"/>
            <p:cNvSpPr/>
            <p:nvPr/>
          </p:nvSpPr>
          <p:spPr>
            <a:xfrm>
              <a:off x="0" y="0"/>
              <a:ext cx="774795" cy="719530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99" name="Group"/>
          <p:cNvGrpSpPr/>
          <p:nvPr/>
        </p:nvGrpSpPr>
        <p:grpSpPr>
          <a:xfrm>
            <a:off x="11186279" y="4668066"/>
            <a:ext cx="1281339" cy="4779216"/>
            <a:chOff x="0" y="0"/>
            <a:chExt cx="1281338" cy="4779215"/>
          </a:xfrm>
        </p:grpSpPr>
        <p:sp>
          <p:nvSpPr>
            <p:cNvPr id="496" name="Line"/>
            <p:cNvSpPr/>
            <p:nvPr/>
          </p:nvSpPr>
          <p:spPr>
            <a:xfrm flipV="1">
              <a:off x="322072" y="1144516"/>
              <a:ext cx="624599" cy="2475444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97" name="Line"/>
            <p:cNvSpPr/>
            <p:nvPr/>
          </p:nvSpPr>
          <p:spPr>
            <a:xfrm flipV="1">
              <a:off x="1134871" y="0"/>
              <a:ext cx="146468" cy="509984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98" name="Line"/>
            <p:cNvSpPr/>
            <p:nvPr/>
          </p:nvSpPr>
          <p:spPr>
            <a:xfrm flipV="1">
              <a:off x="-1" y="4269231"/>
              <a:ext cx="146468" cy="509985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4" name="Artboard 19_4.png" descr="Artboard 19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084" y="4968318"/>
            <a:ext cx="5471974" cy="5471974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Mapping queries to colors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Mapping queries to colors</a:t>
            </a:r>
          </a:p>
        </p:txBody>
      </p:sp>
      <p:sp>
        <p:nvSpPr>
          <p:cNvPr id="506" name="Oval"/>
          <p:cNvSpPr/>
          <p:nvPr/>
        </p:nvSpPr>
        <p:spPr>
          <a:xfrm>
            <a:off x="4367193" y="6538754"/>
            <a:ext cx="351911" cy="3746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7" name="Feature field"/>
          <p:cNvSpPr txBox="1"/>
          <p:nvPr/>
        </p:nvSpPr>
        <p:spPr>
          <a:xfrm>
            <a:off x="2177084" y="3258022"/>
            <a:ext cx="5471974" cy="96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pic>
        <p:nvPicPr>
          <p:cNvPr id="508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99578">
            <a:off x="8633411" y="4749009"/>
            <a:ext cx="3987026" cy="4217982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Arrow"/>
          <p:cNvSpPr/>
          <p:nvPr/>
        </p:nvSpPr>
        <p:spPr>
          <a:xfrm>
            <a:off x="8349020" y="6599047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0" name="Discontinuity-aware feature interpolation"/>
          <p:cNvSpPr txBox="1"/>
          <p:nvPr/>
        </p:nvSpPr>
        <p:spPr>
          <a:xfrm>
            <a:off x="8007774" y="9537794"/>
            <a:ext cx="7092459" cy="219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b="1"/>
              <a:t>Discontinuity-aware </a:t>
            </a:r>
            <a:r>
              <a:t>feature interpolation</a:t>
            </a:r>
          </a:p>
        </p:txBody>
      </p:sp>
      <p:sp>
        <p:nvSpPr>
          <p:cNvPr id="511" name="Interpolated Feature"/>
          <p:cNvSpPr txBox="1"/>
          <p:nvPr/>
        </p:nvSpPr>
        <p:spPr>
          <a:xfrm>
            <a:off x="11970969" y="3258022"/>
            <a:ext cx="5471974" cy="173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grpSp>
        <p:nvGrpSpPr>
          <p:cNvPr id="515" name="Group"/>
          <p:cNvGrpSpPr/>
          <p:nvPr/>
        </p:nvGrpSpPr>
        <p:grpSpPr>
          <a:xfrm>
            <a:off x="14351099" y="5453568"/>
            <a:ext cx="711714" cy="3155419"/>
            <a:chOff x="0" y="0"/>
            <a:chExt cx="711713" cy="3155417"/>
          </a:xfrm>
        </p:grpSpPr>
        <p:sp>
          <p:nvSpPr>
            <p:cNvPr id="512" name="Rectangle"/>
            <p:cNvSpPr/>
            <p:nvPr/>
          </p:nvSpPr>
          <p:spPr>
            <a:xfrm>
              <a:off x="0" y="0"/>
              <a:ext cx="711714" cy="315541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13" name="Rectangle"/>
            <p:cNvSpPr/>
            <p:nvPr/>
          </p:nvSpPr>
          <p:spPr>
            <a:xfrm>
              <a:off x="0" y="919419"/>
              <a:ext cx="711714" cy="2235999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14" name="Rectangle"/>
            <p:cNvSpPr/>
            <p:nvPr/>
          </p:nvSpPr>
          <p:spPr>
            <a:xfrm>
              <a:off x="0" y="2078370"/>
              <a:ext cx="711714" cy="1077048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16" name="Arrow"/>
          <p:cNvSpPr/>
          <p:nvPr/>
        </p:nvSpPr>
        <p:spPr>
          <a:xfrm>
            <a:off x="12383592" y="6591218"/>
            <a:ext cx="1367076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522" name="Group"/>
          <p:cNvGrpSpPr/>
          <p:nvPr/>
        </p:nvGrpSpPr>
        <p:grpSpPr>
          <a:xfrm>
            <a:off x="14279052" y="5331892"/>
            <a:ext cx="774795" cy="3435090"/>
            <a:chOff x="0" y="0"/>
            <a:chExt cx="774794" cy="3435089"/>
          </a:xfrm>
        </p:grpSpPr>
        <p:sp>
          <p:nvSpPr>
            <p:cNvPr id="517" name="Rectangle"/>
            <p:cNvSpPr/>
            <p:nvPr/>
          </p:nvSpPr>
          <p:spPr>
            <a:xfrm>
              <a:off x="0" y="0"/>
              <a:ext cx="774795" cy="343509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18" name="Rectangle"/>
            <p:cNvSpPr/>
            <p:nvPr/>
          </p:nvSpPr>
          <p:spPr>
            <a:xfrm>
              <a:off x="0" y="1402009"/>
              <a:ext cx="774795" cy="2033081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19" name="Rectangle"/>
            <p:cNvSpPr/>
            <p:nvPr/>
          </p:nvSpPr>
          <p:spPr>
            <a:xfrm>
              <a:off x="0" y="2715560"/>
              <a:ext cx="774795" cy="7195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20" name="Rectangle"/>
            <p:cNvSpPr/>
            <p:nvPr/>
          </p:nvSpPr>
          <p:spPr>
            <a:xfrm>
              <a:off x="0" y="1389295"/>
              <a:ext cx="774795" cy="719530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21" name="Rectangle"/>
            <p:cNvSpPr/>
            <p:nvPr/>
          </p:nvSpPr>
          <p:spPr>
            <a:xfrm>
              <a:off x="0" y="0"/>
              <a:ext cx="774795" cy="719530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23" name="Multi-Layer_Neural_Network-Vector-Blank.png" descr="Multi-Layer_Neural_Network-Vector-Blan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27633" y="5737013"/>
            <a:ext cx="3351768" cy="2859215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Arrow"/>
          <p:cNvSpPr/>
          <p:nvPr/>
        </p:nvSpPr>
        <p:spPr>
          <a:xfrm>
            <a:off x="15326759" y="6625598"/>
            <a:ext cx="1127640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5" name="MLP"/>
          <p:cNvSpPr txBox="1"/>
          <p:nvPr/>
        </p:nvSpPr>
        <p:spPr>
          <a:xfrm>
            <a:off x="15467530" y="3258022"/>
            <a:ext cx="5471974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MLP</a:t>
            </a:r>
          </a:p>
        </p:txBody>
      </p:sp>
      <p:grpSp>
        <p:nvGrpSpPr>
          <p:cNvPr id="529" name="Group"/>
          <p:cNvGrpSpPr/>
          <p:nvPr/>
        </p:nvGrpSpPr>
        <p:grpSpPr>
          <a:xfrm>
            <a:off x="11186279" y="4668066"/>
            <a:ext cx="1281339" cy="4779216"/>
            <a:chOff x="0" y="0"/>
            <a:chExt cx="1281338" cy="4779215"/>
          </a:xfrm>
        </p:grpSpPr>
        <p:sp>
          <p:nvSpPr>
            <p:cNvPr id="526" name="Line"/>
            <p:cNvSpPr/>
            <p:nvPr/>
          </p:nvSpPr>
          <p:spPr>
            <a:xfrm flipV="1">
              <a:off x="322072" y="1144516"/>
              <a:ext cx="624599" cy="2475444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27" name="Line"/>
            <p:cNvSpPr/>
            <p:nvPr/>
          </p:nvSpPr>
          <p:spPr>
            <a:xfrm flipV="1">
              <a:off x="1134871" y="0"/>
              <a:ext cx="146468" cy="509984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28" name="Line"/>
            <p:cNvSpPr/>
            <p:nvPr/>
          </p:nvSpPr>
          <p:spPr>
            <a:xfrm flipV="1">
              <a:off x="-1" y="4269231"/>
              <a:ext cx="146468" cy="509985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4" name="Artboard 19_4.png" descr="Artboard 19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084" y="4968318"/>
            <a:ext cx="5471974" cy="5471974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Mapping queries to colors"/>
          <p:cNvSpPr txBox="1"/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Mapping queries to colors</a:t>
            </a:r>
          </a:p>
        </p:txBody>
      </p:sp>
      <p:sp>
        <p:nvSpPr>
          <p:cNvPr id="536" name="Oval"/>
          <p:cNvSpPr/>
          <p:nvPr/>
        </p:nvSpPr>
        <p:spPr>
          <a:xfrm>
            <a:off x="4367193" y="6538754"/>
            <a:ext cx="351911" cy="3746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7" name="Feature field"/>
          <p:cNvSpPr txBox="1"/>
          <p:nvPr/>
        </p:nvSpPr>
        <p:spPr>
          <a:xfrm>
            <a:off x="2177084" y="3258022"/>
            <a:ext cx="5471974" cy="96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pic>
        <p:nvPicPr>
          <p:cNvPr id="538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99578">
            <a:off x="8633411" y="4749009"/>
            <a:ext cx="3987026" cy="4217982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Arrow"/>
          <p:cNvSpPr/>
          <p:nvPr/>
        </p:nvSpPr>
        <p:spPr>
          <a:xfrm>
            <a:off x="8349020" y="6599047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0" name="Discontinuity-aware feature interpolation"/>
          <p:cNvSpPr txBox="1"/>
          <p:nvPr/>
        </p:nvSpPr>
        <p:spPr>
          <a:xfrm>
            <a:off x="8007774" y="9537794"/>
            <a:ext cx="7092459" cy="219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b="1"/>
              <a:t>Discontinuity-aware </a:t>
            </a:r>
            <a:r>
              <a:t>feature interpolation</a:t>
            </a:r>
          </a:p>
        </p:txBody>
      </p:sp>
      <p:sp>
        <p:nvSpPr>
          <p:cNvPr id="541" name="Interpolated Feature"/>
          <p:cNvSpPr txBox="1"/>
          <p:nvPr/>
        </p:nvSpPr>
        <p:spPr>
          <a:xfrm>
            <a:off x="11970969" y="3258022"/>
            <a:ext cx="5471974" cy="173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grpSp>
        <p:nvGrpSpPr>
          <p:cNvPr id="545" name="Group"/>
          <p:cNvGrpSpPr/>
          <p:nvPr/>
        </p:nvGrpSpPr>
        <p:grpSpPr>
          <a:xfrm>
            <a:off x="14351099" y="5453568"/>
            <a:ext cx="711714" cy="3155419"/>
            <a:chOff x="0" y="0"/>
            <a:chExt cx="711713" cy="3155417"/>
          </a:xfrm>
        </p:grpSpPr>
        <p:sp>
          <p:nvSpPr>
            <p:cNvPr id="542" name="Rectangle"/>
            <p:cNvSpPr/>
            <p:nvPr/>
          </p:nvSpPr>
          <p:spPr>
            <a:xfrm>
              <a:off x="0" y="0"/>
              <a:ext cx="711714" cy="315541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43" name="Rectangle"/>
            <p:cNvSpPr/>
            <p:nvPr/>
          </p:nvSpPr>
          <p:spPr>
            <a:xfrm>
              <a:off x="0" y="919419"/>
              <a:ext cx="711714" cy="2235999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44" name="Rectangle"/>
            <p:cNvSpPr/>
            <p:nvPr/>
          </p:nvSpPr>
          <p:spPr>
            <a:xfrm>
              <a:off x="0" y="2078370"/>
              <a:ext cx="711714" cy="1077048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46" name="Arrow"/>
          <p:cNvSpPr/>
          <p:nvPr/>
        </p:nvSpPr>
        <p:spPr>
          <a:xfrm>
            <a:off x="12383592" y="6591218"/>
            <a:ext cx="1367076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552" name="Group"/>
          <p:cNvGrpSpPr/>
          <p:nvPr/>
        </p:nvGrpSpPr>
        <p:grpSpPr>
          <a:xfrm>
            <a:off x="14279052" y="5331892"/>
            <a:ext cx="774795" cy="3435090"/>
            <a:chOff x="0" y="0"/>
            <a:chExt cx="774794" cy="3435089"/>
          </a:xfrm>
        </p:grpSpPr>
        <p:sp>
          <p:nvSpPr>
            <p:cNvPr id="547" name="Rectangle"/>
            <p:cNvSpPr/>
            <p:nvPr/>
          </p:nvSpPr>
          <p:spPr>
            <a:xfrm>
              <a:off x="0" y="0"/>
              <a:ext cx="774795" cy="343509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48" name="Rectangle"/>
            <p:cNvSpPr/>
            <p:nvPr/>
          </p:nvSpPr>
          <p:spPr>
            <a:xfrm>
              <a:off x="0" y="1402009"/>
              <a:ext cx="774795" cy="2033081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49" name="Rectangle"/>
            <p:cNvSpPr/>
            <p:nvPr/>
          </p:nvSpPr>
          <p:spPr>
            <a:xfrm>
              <a:off x="0" y="2715560"/>
              <a:ext cx="774795" cy="7195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50" name="Rectangle"/>
            <p:cNvSpPr/>
            <p:nvPr/>
          </p:nvSpPr>
          <p:spPr>
            <a:xfrm>
              <a:off x="0" y="1389295"/>
              <a:ext cx="774795" cy="719530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51" name="Rectangle"/>
            <p:cNvSpPr/>
            <p:nvPr/>
          </p:nvSpPr>
          <p:spPr>
            <a:xfrm>
              <a:off x="0" y="0"/>
              <a:ext cx="774795" cy="719530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53" name="Multi-Layer_Neural_Network-Vector-Blank.png" descr="Multi-Layer_Neural_Network-Vector-Blan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27633" y="5737013"/>
            <a:ext cx="3351768" cy="2859215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Arrow"/>
          <p:cNvSpPr/>
          <p:nvPr/>
        </p:nvSpPr>
        <p:spPr>
          <a:xfrm>
            <a:off x="15326759" y="6625598"/>
            <a:ext cx="1127640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5" name="Color"/>
          <p:cNvSpPr txBox="1"/>
          <p:nvPr/>
        </p:nvSpPr>
        <p:spPr>
          <a:xfrm>
            <a:off x="19952634" y="6684152"/>
            <a:ext cx="4354317" cy="96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Color</a:t>
            </a:r>
          </a:p>
        </p:txBody>
      </p:sp>
      <p:sp>
        <p:nvSpPr>
          <p:cNvPr id="556" name="Arrow"/>
          <p:cNvSpPr/>
          <p:nvPr/>
        </p:nvSpPr>
        <p:spPr>
          <a:xfrm>
            <a:off x="20131640" y="6674269"/>
            <a:ext cx="804627" cy="984703"/>
          </a:xfrm>
          <a:prstGeom prst="rightArrow">
            <a:avLst>
              <a:gd name="adj1" fmla="val 32000"/>
              <a:gd name="adj2" fmla="val 7832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7" name="MLP"/>
          <p:cNvSpPr txBox="1"/>
          <p:nvPr/>
        </p:nvSpPr>
        <p:spPr>
          <a:xfrm>
            <a:off x="15467530" y="3258022"/>
            <a:ext cx="5471974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MLP</a:t>
            </a:r>
          </a:p>
        </p:txBody>
      </p:sp>
      <p:grpSp>
        <p:nvGrpSpPr>
          <p:cNvPr id="561" name="Group"/>
          <p:cNvGrpSpPr/>
          <p:nvPr/>
        </p:nvGrpSpPr>
        <p:grpSpPr>
          <a:xfrm>
            <a:off x="11186279" y="4668066"/>
            <a:ext cx="1281339" cy="4779216"/>
            <a:chOff x="0" y="0"/>
            <a:chExt cx="1281338" cy="4779215"/>
          </a:xfrm>
        </p:grpSpPr>
        <p:sp>
          <p:nvSpPr>
            <p:cNvPr id="558" name="Line"/>
            <p:cNvSpPr/>
            <p:nvPr/>
          </p:nvSpPr>
          <p:spPr>
            <a:xfrm flipV="1">
              <a:off x="322072" y="1144516"/>
              <a:ext cx="624599" cy="2475444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59" name="Line"/>
            <p:cNvSpPr/>
            <p:nvPr/>
          </p:nvSpPr>
          <p:spPr>
            <a:xfrm flipV="1">
              <a:off x="1134871" y="0"/>
              <a:ext cx="146468" cy="509984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60" name="Line"/>
            <p:cNvSpPr/>
            <p:nvPr/>
          </p:nvSpPr>
          <p:spPr>
            <a:xfrm flipV="1">
              <a:off x="-1" y="4269231"/>
              <a:ext cx="146468" cy="509985"/>
            </a:xfrm>
            <a:prstGeom prst="line">
              <a:avLst/>
            </a:prstGeom>
            <a:noFill/>
            <a:ln w="1397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Discontinuity-aware feature 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Discontinuity-aware feature interpolation</a:t>
            </a:r>
          </a:p>
        </p:txBody>
      </p:sp>
      <p:sp>
        <p:nvSpPr>
          <p:cNvPr id="5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1" name="Continuous vertex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Continuous vertex</a:t>
            </a:r>
          </a:p>
        </p:txBody>
      </p:sp>
      <p:sp>
        <p:nvSpPr>
          <p:cNvPr id="572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3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4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5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6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7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8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hairball_zoom.png" descr="hairball_zoo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0103" y="-179759"/>
            <a:ext cx="24683440" cy="2468344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100x zoom — image has discontinuities!"/>
          <p:cNvSpPr txBox="1"/>
          <p:nvPr/>
        </p:nvSpPr>
        <p:spPr>
          <a:xfrm>
            <a:off x="2325925" y="85234"/>
            <a:ext cx="21971001" cy="2967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pPr>
            <a:r>
              <a:t>100x zoom — image has</a:t>
            </a:r>
            <a:br/>
            <a:r>
              <a:t>discontinuities!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3" name="Continuous vertex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Continuous vertex</a:t>
            </a:r>
          </a:p>
        </p:txBody>
      </p:sp>
      <p:sp>
        <p:nvSpPr>
          <p:cNvPr id="584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5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6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7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8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9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0" name="Oval"/>
          <p:cNvSpPr/>
          <p:nvPr/>
        </p:nvSpPr>
        <p:spPr>
          <a:xfrm>
            <a:off x="11230536" y="8719511"/>
            <a:ext cx="595508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onnection Line"/>
          <p:cNvSpPr/>
          <p:nvPr/>
        </p:nvSpPr>
        <p:spPr>
          <a:xfrm>
            <a:off x="11540623" y="6413032"/>
            <a:ext cx="2279277" cy="2690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595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6" name="Continuous vertex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Continuous vertex</a:t>
            </a:r>
          </a:p>
        </p:txBody>
      </p:sp>
      <p:sp>
        <p:nvSpPr>
          <p:cNvPr id="597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8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99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0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1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2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3" name="Oval"/>
          <p:cNvSpPr/>
          <p:nvPr/>
        </p:nvSpPr>
        <p:spPr>
          <a:xfrm>
            <a:off x="11230536" y="8719511"/>
            <a:ext cx="595508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4" name="Oval"/>
          <p:cNvSpPr/>
          <p:nvPr/>
        </p:nvSpPr>
        <p:spPr>
          <a:xfrm>
            <a:off x="13523565" y="6097592"/>
            <a:ext cx="592669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onnection Line"/>
          <p:cNvSpPr/>
          <p:nvPr/>
        </p:nvSpPr>
        <p:spPr>
          <a:xfrm>
            <a:off x="11540623" y="6413032"/>
            <a:ext cx="2279277" cy="2690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610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1" name="Continuous vertex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Continuous vertex</a:t>
            </a:r>
          </a:p>
        </p:txBody>
      </p:sp>
      <p:sp>
        <p:nvSpPr>
          <p:cNvPr id="612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3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4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5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6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7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8" name="Oval"/>
          <p:cNvSpPr/>
          <p:nvPr/>
        </p:nvSpPr>
        <p:spPr>
          <a:xfrm>
            <a:off x="11230536" y="8719511"/>
            <a:ext cx="595508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9" name="Oval"/>
          <p:cNvSpPr/>
          <p:nvPr/>
        </p:nvSpPr>
        <p:spPr>
          <a:xfrm>
            <a:off x="13523565" y="6097592"/>
            <a:ext cx="592669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2" name="Connection Line"/>
          <p:cNvSpPr/>
          <p:nvPr/>
        </p:nvSpPr>
        <p:spPr>
          <a:xfrm>
            <a:off x="11937230" y="6689924"/>
            <a:ext cx="1701468" cy="1891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chemeClr val="accent6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7" name="Discontinuous vertex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Discontinuous vertex</a:t>
            </a:r>
          </a:p>
        </p:txBody>
      </p:sp>
      <p:sp>
        <p:nvSpPr>
          <p:cNvPr id="628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9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30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31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32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33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4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9" name="Different features above and below each discontinuity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Different features above and below each discontinuity</a:t>
            </a:r>
          </a:p>
        </p:txBody>
      </p:sp>
      <p:sp>
        <p:nvSpPr>
          <p:cNvPr id="640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41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42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43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44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45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6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7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8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9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0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Connection Line"/>
          <p:cNvSpPr/>
          <p:nvPr/>
        </p:nvSpPr>
        <p:spPr>
          <a:xfrm>
            <a:off x="11540623" y="6647313"/>
            <a:ext cx="2080837" cy="2456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655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6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7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8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9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60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61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2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3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4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5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6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7" name="Oval"/>
          <p:cNvSpPr/>
          <p:nvPr/>
        </p:nvSpPr>
        <p:spPr>
          <a:xfrm>
            <a:off x="13523565" y="6097592"/>
            <a:ext cx="592669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8" name="Evaluating vertex feature for a query point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Evaluating vertex feature for a query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"/>
          <p:cNvSpPr/>
          <p:nvPr/>
        </p:nvSpPr>
        <p:spPr>
          <a:xfrm>
            <a:off x="11529583" y="7151454"/>
            <a:ext cx="2488243" cy="1933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600" fill="norm" stroke="1" extrusionOk="0">
                <a:moveTo>
                  <a:pt x="14583" y="0"/>
                </a:moveTo>
                <a:lnTo>
                  <a:pt x="0" y="21519"/>
                </a:lnTo>
                <a:lnTo>
                  <a:pt x="19259" y="21600"/>
                </a:lnTo>
                <a:cubicBezTo>
                  <a:pt x="21216" y="17569"/>
                  <a:pt x="21600" y="12547"/>
                  <a:pt x="20292" y="8081"/>
                </a:cubicBezTo>
                <a:cubicBezTo>
                  <a:pt x="19249" y="4517"/>
                  <a:pt x="17204" y="1623"/>
                  <a:pt x="14583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9" name="Connection Line"/>
          <p:cNvSpPr/>
          <p:nvPr/>
        </p:nvSpPr>
        <p:spPr>
          <a:xfrm>
            <a:off x="11540623" y="6647313"/>
            <a:ext cx="2080837" cy="2456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675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6" name="Closest clockwise feature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Closest clockwise feature</a:t>
            </a:r>
          </a:p>
        </p:txBody>
      </p:sp>
      <p:sp>
        <p:nvSpPr>
          <p:cNvPr id="677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78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79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0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1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2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3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4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5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6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7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8" name="Oval"/>
          <p:cNvSpPr/>
          <p:nvPr/>
        </p:nvSpPr>
        <p:spPr>
          <a:xfrm>
            <a:off x="13523565" y="6097592"/>
            <a:ext cx="592669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"/>
          <p:cNvSpPr/>
          <p:nvPr/>
        </p:nvSpPr>
        <p:spPr>
          <a:xfrm>
            <a:off x="9929277" y="6344867"/>
            <a:ext cx="3296908" cy="2528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71" fill="norm" stroke="1" extrusionOk="0">
                <a:moveTo>
                  <a:pt x="11208" y="21071"/>
                </a:moveTo>
                <a:lnTo>
                  <a:pt x="21600" y="7524"/>
                </a:lnTo>
                <a:cubicBezTo>
                  <a:pt x="19770" y="3428"/>
                  <a:pt x="16169" y="630"/>
                  <a:pt x="12037" y="94"/>
                </a:cubicBezTo>
                <a:cubicBezTo>
                  <a:pt x="7229" y="-529"/>
                  <a:pt x="2530" y="1969"/>
                  <a:pt x="0" y="6493"/>
                </a:cubicBezTo>
                <a:lnTo>
                  <a:pt x="11208" y="21071"/>
                </a:lnTo>
                <a:close/>
              </a:path>
            </a:pathLst>
          </a:custGeom>
          <a:solidFill>
            <a:srgbClr val="60D937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4" name="Shape"/>
          <p:cNvSpPr/>
          <p:nvPr/>
        </p:nvSpPr>
        <p:spPr>
          <a:xfrm>
            <a:off x="11529583" y="7151454"/>
            <a:ext cx="2488243" cy="1933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600" fill="norm" stroke="1" extrusionOk="0">
                <a:moveTo>
                  <a:pt x="14583" y="0"/>
                </a:moveTo>
                <a:lnTo>
                  <a:pt x="0" y="21519"/>
                </a:lnTo>
                <a:lnTo>
                  <a:pt x="19259" y="21600"/>
                </a:lnTo>
                <a:cubicBezTo>
                  <a:pt x="21216" y="17569"/>
                  <a:pt x="21600" y="12547"/>
                  <a:pt x="20292" y="8081"/>
                </a:cubicBezTo>
                <a:cubicBezTo>
                  <a:pt x="19249" y="4517"/>
                  <a:pt x="17204" y="1623"/>
                  <a:pt x="14583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0" name="Connection Line"/>
          <p:cNvSpPr/>
          <p:nvPr/>
        </p:nvSpPr>
        <p:spPr>
          <a:xfrm>
            <a:off x="11540623" y="6647313"/>
            <a:ext cx="2080837" cy="2456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696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7" name="Closest counter-clockwise feature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Closest counter-clockwise feature</a:t>
            </a:r>
          </a:p>
        </p:txBody>
      </p:sp>
      <p:sp>
        <p:nvSpPr>
          <p:cNvPr id="698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9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0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1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2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03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4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5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6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7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8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9" name="Oval"/>
          <p:cNvSpPr/>
          <p:nvPr/>
        </p:nvSpPr>
        <p:spPr>
          <a:xfrm>
            <a:off x="13523565" y="6097592"/>
            <a:ext cx="592669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"/>
          <p:cNvSpPr/>
          <p:nvPr/>
        </p:nvSpPr>
        <p:spPr>
          <a:xfrm>
            <a:off x="9929277" y="6344867"/>
            <a:ext cx="3296908" cy="2528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71" fill="norm" stroke="1" extrusionOk="0">
                <a:moveTo>
                  <a:pt x="11208" y="21071"/>
                </a:moveTo>
                <a:lnTo>
                  <a:pt x="21600" y="7524"/>
                </a:lnTo>
                <a:cubicBezTo>
                  <a:pt x="19770" y="3428"/>
                  <a:pt x="16169" y="630"/>
                  <a:pt x="12037" y="94"/>
                </a:cubicBezTo>
                <a:cubicBezTo>
                  <a:pt x="7229" y="-529"/>
                  <a:pt x="2530" y="1969"/>
                  <a:pt x="0" y="6493"/>
                </a:cubicBezTo>
                <a:lnTo>
                  <a:pt x="11208" y="21071"/>
                </a:lnTo>
                <a:close/>
              </a:path>
            </a:pathLst>
          </a:custGeom>
          <a:solidFill>
            <a:srgbClr val="60D937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5" name="Shape"/>
          <p:cNvSpPr/>
          <p:nvPr/>
        </p:nvSpPr>
        <p:spPr>
          <a:xfrm>
            <a:off x="11529583" y="7151454"/>
            <a:ext cx="2488243" cy="1933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600" fill="norm" stroke="1" extrusionOk="0">
                <a:moveTo>
                  <a:pt x="14583" y="0"/>
                </a:moveTo>
                <a:lnTo>
                  <a:pt x="0" y="21519"/>
                </a:lnTo>
                <a:lnTo>
                  <a:pt x="19259" y="21600"/>
                </a:lnTo>
                <a:cubicBezTo>
                  <a:pt x="21216" y="17569"/>
                  <a:pt x="21600" y="12547"/>
                  <a:pt x="20292" y="8081"/>
                </a:cubicBezTo>
                <a:cubicBezTo>
                  <a:pt x="19249" y="4517"/>
                  <a:pt x="17204" y="1623"/>
                  <a:pt x="14583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1" name="Connection Line"/>
          <p:cNvSpPr/>
          <p:nvPr/>
        </p:nvSpPr>
        <p:spPr>
          <a:xfrm>
            <a:off x="11540623" y="6647313"/>
            <a:ext cx="2080837" cy="2456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D3F25C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17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18" name="Vertex feature = radially interpolate closest features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Vertex feature = radially interpolate closest features</a:t>
            </a:r>
          </a:p>
        </p:txBody>
      </p:sp>
      <p:sp>
        <p:nvSpPr>
          <p:cNvPr id="719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0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1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2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3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4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5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6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7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8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9" name="Oval"/>
          <p:cNvSpPr/>
          <p:nvPr/>
        </p:nvSpPr>
        <p:spPr>
          <a:xfrm>
            <a:off x="13523565" y="6097592"/>
            <a:ext cx="592669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0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"/>
          <p:cNvSpPr/>
          <p:nvPr/>
        </p:nvSpPr>
        <p:spPr>
          <a:xfrm>
            <a:off x="9929277" y="6344867"/>
            <a:ext cx="3296908" cy="2528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71" fill="norm" stroke="1" extrusionOk="0">
                <a:moveTo>
                  <a:pt x="11208" y="21071"/>
                </a:moveTo>
                <a:lnTo>
                  <a:pt x="21600" y="7524"/>
                </a:lnTo>
                <a:cubicBezTo>
                  <a:pt x="19770" y="3428"/>
                  <a:pt x="16169" y="630"/>
                  <a:pt x="12037" y="94"/>
                </a:cubicBezTo>
                <a:cubicBezTo>
                  <a:pt x="7229" y="-529"/>
                  <a:pt x="2530" y="1969"/>
                  <a:pt x="0" y="6493"/>
                </a:cubicBezTo>
                <a:lnTo>
                  <a:pt x="11208" y="21071"/>
                </a:lnTo>
                <a:close/>
              </a:path>
            </a:pathLst>
          </a:custGeom>
          <a:solidFill>
            <a:srgbClr val="60D937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6" name="Shape"/>
          <p:cNvSpPr/>
          <p:nvPr/>
        </p:nvSpPr>
        <p:spPr>
          <a:xfrm>
            <a:off x="11529583" y="7151454"/>
            <a:ext cx="2488243" cy="1933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7" h="21600" fill="norm" stroke="1" extrusionOk="0">
                <a:moveTo>
                  <a:pt x="14583" y="0"/>
                </a:moveTo>
                <a:lnTo>
                  <a:pt x="0" y="21519"/>
                </a:lnTo>
                <a:lnTo>
                  <a:pt x="19259" y="21600"/>
                </a:lnTo>
                <a:cubicBezTo>
                  <a:pt x="21216" y="17569"/>
                  <a:pt x="21600" y="12547"/>
                  <a:pt x="20292" y="8081"/>
                </a:cubicBezTo>
                <a:cubicBezTo>
                  <a:pt x="19249" y="4517"/>
                  <a:pt x="17204" y="1623"/>
                  <a:pt x="14583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5" name="Connection Line"/>
          <p:cNvSpPr/>
          <p:nvPr/>
        </p:nvSpPr>
        <p:spPr>
          <a:xfrm>
            <a:off x="11540623" y="6647313"/>
            <a:ext cx="2080837" cy="2456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D3F25C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56" name="Connection Line"/>
          <p:cNvSpPr/>
          <p:nvPr/>
        </p:nvSpPr>
        <p:spPr>
          <a:xfrm>
            <a:off x="11540623" y="6413032"/>
            <a:ext cx="2279277" cy="2690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D3F25C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57" name="Connection Line"/>
          <p:cNvSpPr/>
          <p:nvPr/>
        </p:nvSpPr>
        <p:spPr>
          <a:xfrm>
            <a:off x="11049756" y="9103982"/>
            <a:ext cx="490868" cy="2495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40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1" name="Closest features change on other side of discontinuity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Closest features change on other side of discontinuity</a:t>
            </a:r>
          </a:p>
        </p:txBody>
      </p:sp>
      <p:sp>
        <p:nvSpPr>
          <p:cNvPr id="742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3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4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5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6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47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8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9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0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1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2" name="Oval"/>
          <p:cNvSpPr/>
          <p:nvPr/>
        </p:nvSpPr>
        <p:spPr>
          <a:xfrm>
            <a:off x="10692694" y="11593255"/>
            <a:ext cx="592670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3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4" name="Oval"/>
          <p:cNvSpPr/>
          <p:nvPr/>
        </p:nvSpPr>
        <p:spPr>
          <a:xfrm>
            <a:off x="13523565" y="6097592"/>
            <a:ext cx="592669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hairball_zoom.png" descr="hairball_zoo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0103" y="-179759"/>
            <a:ext cx="24683440" cy="2468344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Line"/>
          <p:cNvSpPr/>
          <p:nvPr/>
        </p:nvSpPr>
        <p:spPr>
          <a:xfrm flipH="1" flipV="1">
            <a:off x="-8366" y="-66067"/>
            <a:ext cx="10737205" cy="13885682"/>
          </a:xfrm>
          <a:prstGeom prst="line">
            <a:avLst/>
          </a:prstGeom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8" name="Line"/>
          <p:cNvSpPr/>
          <p:nvPr/>
        </p:nvSpPr>
        <p:spPr>
          <a:xfrm flipH="1" flipV="1">
            <a:off x="16252958" y="-237241"/>
            <a:ext cx="10737205" cy="13885682"/>
          </a:xfrm>
          <a:prstGeom prst="line">
            <a:avLst/>
          </a:prstGeom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" name="Discontinuity locations are analytically known"/>
          <p:cNvSpPr txBox="1"/>
          <p:nvPr>
            <p:ph type="title"/>
          </p:nvPr>
        </p:nvSpPr>
        <p:spPr>
          <a:xfrm>
            <a:off x="2325925" y="85234"/>
            <a:ext cx="21971001" cy="2967716"/>
          </a:xfrm>
          <a:prstGeom prst="rect">
            <a:avLst/>
          </a:prstGeom>
        </p:spPr>
        <p:txBody>
          <a:bodyPr/>
          <a:lstStyle/>
          <a:p>
            <a:pPr/>
            <a:r>
              <a:t>Discontinuity locations are</a:t>
            </a:r>
            <a:br/>
            <a:r>
              <a:t>analytically known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roup"/>
          <p:cNvGrpSpPr/>
          <p:nvPr/>
        </p:nvGrpSpPr>
        <p:grpSpPr>
          <a:xfrm>
            <a:off x="9929277" y="6097592"/>
            <a:ext cx="4186957" cy="3006392"/>
            <a:chOff x="0" y="0"/>
            <a:chExt cx="4186956" cy="3006391"/>
          </a:xfrm>
        </p:grpSpPr>
        <p:sp>
          <p:nvSpPr>
            <p:cNvPr id="761" name="Shape"/>
            <p:cNvSpPr/>
            <p:nvPr/>
          </p:nvSpPr>
          <p:spPr>
            <a:xfrm>
              <a:off x="0" y="247275"/>
              <a:ext cx="3296907" cy="252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1" fill="norm" stroke="1" extrusionOk="0">
                  <a:moveTo>
                    <a:pt x="11208" y="21071"/>
                  </a:moveTo>
                  <a:lnTo>
                    <a:pt x="21600" y="7524"/>
                  </a:lnTo>
                  <a:cubicBezTo>
                    <a:pt x="19770" y="3428"/>
                    <a:pt x="16169" y="630"/>
                    <a:pt x="12037" y="94"/>
                  </a:cubicBezTo>
                  <a:cubicBezTo>
                    <a:pt x="7229" y="-529"/>
                    <a:pt x="2530" y="1969"/>
                    <a:pt x="0" y="6493"/>
                  </a:cubicBezTo>
                  <a:lnTo>
                    <a:pt x="11208" y="21071"/>
                  </a:lnTo>
                  <a:close/>
                </a:path>
              </a:pathLst>
            </a:custGeom>
            <a:solidFill>
              <a:srgbClr val="60D937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62" name="Shape"/>
            <p:cNvSpPr/>
            <p:nvPr/>
          </p:nvSpPr>
          <p:spPr>
            <a:xfrm>
              <a:off x="1600306" y="1053862"/>
              <a:ext cx="2488242" cy="193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600" fill="norm" stroke="1" extrusionOk="0">
                  <a:moveTo>
                    <a:pt x="14583" y="0"/>
                  </a:moveTo>
                  <a:lnTo>
                    <a:pt x="0" y="21519"/>
                  </a:lnTo>
                  <a:lnTo>
                    <a:pt x="19259" y="21600"/>
                  </a:lnTo>
                  <a:cubicBezTo>
                    <a:pt x="21216" y="17569"/>
                    <a:pt x="21600" y="12547"/>
                    <a:pt x="20292" y="8081"/>
                  </a:cubicBezTo>
                  <a:cubicBezTo>
                    <a:pt x="19249" y="4517"/>
                    <a:pt x="17204" y="1623"/>
                    <a:pt x="14583" y="0"/>
                  </a:cubicBezTo>
                  <a:close/>
                </a:path>
              </a:pathLst>
            </a:custGeom>
            <a:solidFill>
              <a:schemeClr val="accent4">
                <a:hueOff val="-476017"/>
                <a:lumOff val="-10042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3" name="Connection Line"/>
            <p:cNvSpPr/>
            <p:nvPr/>
          </p:nvSpPr>
          <p:spPr>
            <a:xfrm>
              <a:off x="1611345" y="549721"/>
              <a:ext cx="2080838" cy="245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127000" cap="flat">
              <a:solidFill>
                <a:srgbClr val="D3F25C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764" name="Oval"/>
            <p:cNvSpPr/>
            <p:nvPr/>
          </p:nvSpPr>
          <p:spPr>
            <a:xfrm>
              <a:off x="3594287" y="0"/>
              <a:ext cx="592670" cy="6308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66" name="Shape"/>
          <p:cNvSpPr/>
          <p:nvPr/>
        </p:nvSpPr>
        <p:spPr>
          <a:xfrm>
            <a:off x="9726130" y="7307404"/>
            <a:ext cx="1873427" cy="3422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19" h="21600" fill="norm" stroke="1" extrusionOk="0">
                <a:moveTo>
                  <a:pt x="16491" y="21600"/>
                </a:moveTo>
                <a:lnTo>
                  <a:pt x="20319" y="11242"/>
                </a:lnTo>
                <a:lnTo>
                  <a:pt x="3903" y="0"/>
                </a:lnTo>
                <a:cubicBezTo>
                  <a:pt x="-776" y="4321"/>
                  <a:pt x="-1281" y="9743"/>
                  <a:pt x="2569" y="14332"/>
                </a:cubicBezTo>
                <a:cubicBezTo>
                  <a:pt x="5408" y="17716"/>
                  <a:pt x="10402" y="20323"/>
                  <a:pt x="16491" y="2160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84" name="Connection Line"/>
          <p:cNvSpPr/>
          <p:nvPr/>
        </p:nvSpPr>
        <p:spPr>
          <a:xfrm>
            <a:off x="11049756" y="9103982"/>
            <a:ext cx="490868" cy="2495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68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69" name="Closest features change on other side of discontinuity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Closest features change on other side of discontinuity</a:t>
            </a:r>
          </a:p>
        </p:txBody>
      </p:sp>
      <p:sp>
        <p:nvSpPr>
          <p:cNvPr id="770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1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2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3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4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5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6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7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8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79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80" name="Oval"/>
          <p:cNvSpPr/>
          <p:nvPr/>
        </p:nvSpPr>
        <p:spPr>
          <a:xfrm>
            <a:off x="10692694" y="11593255"/>
            <a:ext cx="592670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81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85" name="Connection Line"/>
          <p:cNvSpPr/>
          <p:nvPr/>
        </p:nvSpPr>
        <p:spPr>
          <a:xfrm>
            <a:off x="11938005" y="6689924"/>
            <a:ext cx="1700693" cy="1911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D3F25C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roup"/>
          <p:cNvGrpSpPr/>
          <p:nvPr/>
        </p:nvGrpSpPr>
        <p:grpSpPr>
          <a:xfrm>
            <a:off x="9929277" y="6097592"/>
            <a:ext cx="4186957" cy="3006392"/>
            <a:chOff x="0" y="0"/>
            <a:chExt cx="4186956" cy="3006391"/>
          </a:xfrm>
        </p:grpSpPr>
        <p:sp>
          <p:nvSpPr>
            <p:cNvPr id="789" name="Shape"/>
            <p:cNvSpPr/>
            <p:nvPr/>
          </p:nvSpPr>
          <p:spPr>
            <a:xfrm>
              <a:off x="0" y="247275"/>
              <a:ext cx="3296907" cy="252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1" fill="norm" stroke="1" extrusionOk="0">
                  <a:moveTo>
                    <a:pt x="11208" y="21071"/>
                  </a:moveTo>
                  <a:lnTo>
                    <a:pt x="21600" y="7524"/>
                  </a:lnTo>
                  <a:cubicBezTo>
                    <a:pt x="19770" y="3428"/>
                    <a:pt x="16169" y="630"/>
                    <a:pt x="12037" y="94"/>
                  </a:cubicBezTo>
                  <a:cubicBezTo>
                    <a:pt x="7229" y="-529"/>
                    <a:pt x="2530" y="1969"/>
                    <a:pt x="0" y="6493"/>
                  </a:cubicBezTo>
                  <a:lnTo>
                    <a:pt x="11208" y="21071"/>
                  </a:lnTo>
                  <a:close/>
                </a:path>
              </a:pathLst>
            </a:custGeom>
            <a:solidFill>
              <a:srgbClr val="60D937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90" name="Shape"/>
            <p:cNvSpPr/>
            <p:nvPr/>
          </p:nvSpPr>
          <p:spPr>
            <a:xfrm>
              <a:off x="1600306" y="1053862"/>
              <a:ext cx="2488242" cy="193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600" fill="norm" stroke="1" extrusionOk="0">
                  <a:moveTo>
                    <a:pt x="14583" y="0"/>
                  </a:moveTo>
                  <a:lnTo>
                    <a:pt x="0" y="21519"/>
                  </a:lnTo>
                  <a:lnTo>
                    <a:pt x="19259" y="21600"/>
                  </a:lnTo>
                  <a:cubicBezTo>
                    <a:pt x="21216" y="17569"/>
                    <a:pt x="21600" y="12547"/>
                    <a:pt x="20292" y="8081"/>
                  </a:cubicBezTo>
                  <a:cubicBezTo>
                    <a:pt x="19249" y="4517"/>
                    <a:pt x="17204" y="1623"/>
                    <a:pt x="14583" y="0"/>
                  </a:cubicBezTo>
                  <a:close/>
                </a:path>
              </a:pathLst>
            </a:custGeom>
            <a:solidFill>
              <a:schemeClr val="accent4">
                <a:hueOff val="-476017"/>
                <a:lumOff val="-10042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2" name="Connection Line"/>
            <p:cNvSpPr/>
            <p:nvPr/>
          </p:nvSpPr>
          <p:spPr>
            <a:xfrm>
              <a:off x="1611345" y="549721"/>
              <a:ext cx="2080838" cy="245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127000" cap="flat">
              <a:solidFill>
                <a:srgbClr val="D3F25C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792" name="Oval"/>
            <p:cNvSpPr/>
            <p:nvPr/>
          </p:nvSpPr>
          <p:spPr>
            <a:xfrm>
              <a:off x="3594287" y="0"/>
              <a:ext cx="592670" cy="6308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94" name="Shape"/>
          <p:cNvSpPr/>
          <p:nvPr/>
        </p:nvSpPr>
        <p:spPr>
          <a:xfrm>
            <a:off x="9726130" y="7307404"/>
            <a:ext cx="1873427" cy="3422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19" h="21600" fill="norm" stroke="1" extrusionOk="0">
                <a:moveTo>
                  <a:pt x="16491" y="21600"/>
                </a:moveTo>
                <a:lnTo>
                  <a:pt x="20319" y="11242"/>
                </a:lnTo>
                <a:lnTo>
                  <a:pt x="3903" y="0"/>
                </a:lnTo>
                <a:cubicBezTo>
                  <a:pt x="-776" y="4321"/>
                  <a:pt x="-1281" y="9743"/>
                  <a:pt x="2569" y="14332"/>
                </a:cubicBezTo>
                <a:cubicBezTo>
                  <a:pt x="5408" y="17716"/>
                  <a:pt x="10402" y="20323"/>
                  <a:pt x="16491" y="2160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5" name="Shape"/>
          <p:cNvSpPr/>
          <p:nvPr/>
        </p:nvSpPr>
        <p:spPr>
          <a:xfrm>
            <a:off x="11254344" y="9090921"/>
            <a:ext cx="2480012" cy="1820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0357" fill="norm" stroke="1" extrusionOk="0">
                <a:moveTo>
                  <a:pt x="21571" y="286"/>
                </a:moveTo>
                <a:lnTo>
                  <a:pt x="2988" y="0"/>
                </a:lnTo>
                <a:lnTo>
                  <a:pt x="0" y="18830"/>
                </a:lnTo>
                <a:cubicBezTo>
                  <a:pt x="5211" y="21600"/>
                  <a:pt x="11178" y="20553"/>
                  <a:pt x="15622" y="16089"/>
                </a:cubicBezTo>
                <a:cubicBezTo>
                  <a:pt x="19403" y="12292"/>
                  <a:pt x="21600" y="6455"/>
                  <a:pt x="21571" y="286"/>
                </a:cubicBezTo>
                <a:close/>
              </a:path>
            </a:pathLst>
          </a:custGeom>
          <a:solidFill>
            <a:srgbClr val="00A1FF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3" name="Connection Line"/>
          <p:cNvSpPr/>
          <p:nvPr/>
        </p:nvSpPr>
        <p:spPr>
          <a:xfrm>
            <a:off x="11049756" y="9103982"/>
            <a:ext cx="490868" cy="2495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97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98" name="Closest features change on other side of discontinuity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Closest features change on other side of discontinuity</a:t>
            </a:r>
          </a:p>
        </p:txBody>
      </p:sp>
      <p:sp>
        <p:nvSpPr>
          <p:cNvPr id="799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0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1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2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3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4" name="Oval"/>
          <p:cNvSpPr/>
          <p:nvPr/>
        </p:nvSpPr>
        <p:spPr>
          <a:xfrm>
            <a:off x="10936944" y="8406989"/>
            <a:ext cx="1182693" cy="125894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05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06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07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08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09" name="Oval"/>
          <p:cNvSpPr/>
          <p:nvPr/>
        </p:nvSpPr>
        <p:spPr>
          <a:xfrm>
            <a:off x="10692694" y="11593255"/>
            <a:ext cx="592670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0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4" name="Connection Line"/>
          <p:cNvSpPr/>
          <p:nvPr/>
        </p:nvSpPr>
        <p:spPr>
          <a:xfrm>
            <a:off x="11938005" y="6689924"/>
            <a:ext cx="1700693" cy="1911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D3F25C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roup"/>
          <p:cNvGrpSpPr/>
          <p:nvPr/>
        </p:nvGrpSpPr>
        <p:grpSpPr>
          <a:xfrm>
            <a:off x="9929277" y="6097592"/>
            <a:ext cx="4186957" cy="3006392"/>
            <a:chOff x="0" y="0"/>
            <a:chExt cx="4186956" cy="3006391"/>
          </a:xfrm>
        </p:grpSpPr>
        <p:sp>
          <p:nvSpPr>
            <p:cNvPr id="818" name="Shape"/>
            <p:cNvSpPr/>
            <p:nvPr/>
          </p:nvSpPr>
          <p:spPr>
            <a:xfrm>
              <a:off x="0" y="247275"/>
              <a:ext cx="3296907" cy="252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1" fill="norm" stroke="1" extrusionOk="0">
                  <a:moveTo>
                    <a:pt x="11208" y="21071"/>
                  </a:moveTo>
                  <a:lnTo>
                    <a:pt x="21600" y="7524"/>
                  </a:lnTo>
                  <a:cubicBezTo>
                    <a:pt x="19770" y="3428"/>
                    <a:pt x="16169" y="630"/>
                    <a:pt x="12037" y="94"/>
                  </a:cubicBezTo>
                  <a:cubicBezTo>
                    <a:pt x="7229" y="-529"/>
                    <a:pt x="2530" y="1969"/>
                    <a:pt x="0" y="6493"/>
                  </a:cubicBezTo>
                  <a:lnTo>
                    <a:pt x="11208" y="21071"/>
                  </a:lnTo>
                  <a:close/>
                </a:path>
              </a:pathLst>
            </a:custGeom>
            <a:solidFill>
              <a:srgbClr val="60D937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9" name="Shape"/>
            <p:cNvSpPr/>
            <p:nvPr/>
          </p:nvSpPr>
          <p:spPr>
            <a:xfrm>
              <a:off x="1600306" y="1053862"/>
              <a:ext cx="2488242" cy="193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600" fill="norm" stroke="1" extrusionOk="0">
                  <a:moveTo>
                    <a:pt x="14583" y="0"/>
                  </a:moveTo>
                  <a:lnTo>
                    <a:pt x="0" y="21519"/>
                  </a:lnTo>
                  <a:lnTo>
                    <a:pt x="19259" y="21600"/>
                  </a:lnTo>
                  <a:cubicBezTo>
                    <a:pt x="21216" y="17569"/>
                    <a:pt x="21600" y="12547"/>
                    <a:pt x="20292" y="8081"/>
                  </a:cubicBezTo>
                  <a:cubicBezTo>
                    <a:pt x="19249" y="4517"/>
                    <a:pt x="17204" y="1623"/>
                    <a:pt x="14583" y="0"/>
                  </a:cubicBezTo>
                  <a:close/>
                </a:path>
              </a:pathLst>
            </a:custGeom>
            <a:solidFill>
              <a:schemeClr val="accent4">
                <a:hueOff val="-476017"/>
                <a:lumOff val="-10042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40" name="Connection Line"/>
            <p:cNvSpPr/>
            <p:nvPr/>
          </p:nvSpPr>
          <p:spPr>
            <a:xfrm>
              <a:off x="1611345" y="549721"/>
              <a:ext cx="2080838" cy="245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127000" cap="flat">
              <a:solidFill>
                <a:srgbClr val="D3F25C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821" name="Oval"/>
            <p:cNvSpPr/>
            <p:nvPr/>
          </p:nvSpPr>
          <p:spPr>
            <a:xfrm>
              <a:off x="3594287" y="0"/>
              <a:ext cx="592670" cy="6308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823" name="Shape"/>
          <p:cNvSpPr/>
          <p:nvPr/>
        </p:nvSpPr>
        <p:spPr>
          <a:xfrm>
            <a:off x="9726130" y="7307404"/>
            <a:ext cx="1873427" cy="3422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19" h="21600" fill="norm" stroke="1" extrusionOk="0">
                <a:moveTo>
                  <a:pt x="16491" y="21600"/>
                </a:moveTo>
                <a:lnTo>
                  <a:pt x="20319" y="11242"/>
                </a:lnTo>
                <a:lnTo>
                  <a:pt x="3903" y="0"/>
                </a:lnTo>
                <a:cubicBezTo>
                  <a:pt x="-776" y="4321"/>
                  <a:pt x="-1281" y="9743"/>
                  <a:pt x="2569" y="14332"/>
                </a:cubicBezTo>
                <a:cubicBezTo>
                  <a:pt x="5408" y="17716"/>
                  <a:pt x="10402" y="20323"/>
                  <a:pt x="16491" y="2160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4" name="Shape"/>
          <p:cNvSpPr/>
          <p:nvPr/>
        </p:nvSpPr>
        <p:spPr>
          <a:xfrm>
            <a:off x="11254344" y="9090921"/>
            <a:ext cx="2480012" cy="1820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0357" fill="norm" stroke="1" extrusionOk="0">
                <a:moveTo>
                  <a:pt x="21571" y="286"/>
                </a:moveTo>
                <a:lnTo>
                  <a:pt x="2988" y="0"/>
                </a:lnTo>
                <a:lnTo>
                  <a:pt x="0" y="18830"/>
                </a:lnTo>
                <a:cubicBezTo>
                  <a:pt x="5211" y="21600"/>
                  <a:pt x="11178" y="20553"/>
                  <a:pt x="15622" y="16089"/>
                </a:cubicBezTo>
                <a:cubicBezTo>
                  <a:pt x="19403" y="12292"/>
                  <a:pt x="21600" y="6455"/>
                  <a:pt x="21571" y="286"/>
                </a:cubicBezTo>
                <a:close/>
              </a:path>
            </a:pathLst>
          </a:custGeom>
          <a:solidFill>
            <a:srgbClr val="00A1FF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41" name="Connection Line"/>
          <p:cNvSpPr/>
          <p:nvPr/>
        </p:nvSpPr>
        <p:spPr>
          <a:xfrm>
            <a:off x="11049756" y="9103982"/>
            <a:ext cx="490868" cy="2495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381000">
            <a:solidFill>
              <a:srgbClr val="9290EB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826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7" name="Closest features change on other side of discontinuity"/>
          <p:cNvSpPr txBox="1"/>
          <p:nvPr/>
        </p:nvSpPr>
        <p:spPr>
          <a:xfrm>
            <a:off x="890140" y="465236"/>
            <a:ext cx="23346993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44" sz="7200">
                <a:solidFill>
                  <a:srgbClr val="000000"/>
                </a:solidFill>
              </a:defRPr>
            </a:lvl1pPr>
          </a:lstStyle>
          <a:p>
            <a:pPr/>
            <a:r>
              <a:t>Closest features change on other side of discontinuity</a:t>
            </a:r>
          </a:p>
        </p:txBody>
      </p:sp>
      <p:sp>
        <p:nvSpPr>
          <p:cNvPr id="828" name="Line"/>
          <p:cNvSpPr/>
          <p:nvPr/>
        </p:nvSpPr>
        <p:spPr>
          <a:xfrm flipH="1" flipV="1">
            <a:off x="11551615" y="9302661"/>
            <a:ext cx="2731565" cy="521206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29" name="Line"/>
          <p:cNvSpPr/>
          <p:nvPr/>
        </p:nvSpPr>
        <p:spPr>
          <a:xfrm flipV="1">
            <a:off x="5772283" y="9175660"/>
            <a:ext cx="5652333" cy="492460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30" name="Line"/>
          <p:cNvSpPr/>
          <p:nvPr/>
        </p:nvSpPr>
        <p:spPr>
          <a:xfrm flipH="1" flipV="1">
            <a:off x="6417772" y="3708219"/>
            <a:ext cx="5409628" cy="5409628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31" name="Line"/>
          <p:cNvSpPr/>
          <p:nvPr/>
        </p:nvSpPr>
        <p:spPr>
          <a:xfrm flipV="1">
            <a:off x="11510182" y="2748106"/>
            <a:ext cx="2239708" cy="641897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32" name="Line"/>
          <p:cNvSpPr/>
          <p:nvPr/>
        </p:nvSpPr>
        <p:spPr>
          <a:xfrm>
            <a:off x="11367303" y="9058306"/>
            <a:ext cx="8834827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33" name="Oval"/>
          <p:cNvSpPr/>
          <p:nvPr/>
        </p:nvSpPr>
        <p:spPr>
          <a:xfrm>
            <a:off x="12619644" y="8239003"/>
            <a:ext cx="595507" cy="633902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4" name="Oval"/>
          <p:cNvSpPr/>
          <p:nvPr/>
        </p:nvSpPr>
        <p:spPr>
          <a:xfrm>
            <a:off x="12619644" y="9231007"/>
            <a:ext cx="595507" cy="633902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5" name="Oval"/>
          <p:cNvSpPr/>
          <p:nvPr/>
        </p:nvSpPr>
        <p:spPr>
          <a:xfrm>
            <a:off x="10691276" y="7237227"/>
            <a:ext cx="595507" cy="633902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6" name="Oval"/>
          <p:cNvSpPr/>
          <p:nvPr/>
        </p:nvSpPr>
        <p:spPr>
          <a:xfrm>
            <a:off x="9984196" y="7970659"/>
            <a:ext cx="595507" cy="63390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7" name="Oval"/>
          <p:cNvSpPr/>
          <p:nvPr/>
        </p:nvSpPr>
        <p:spPr>
          <a:xfrm>
            <a:off x="10692694" y="11593255"/>
            <a:ext cx="592670" cy="63088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8" name="Oval"/>
          <p:cNvSpPr/>
          <p:nvPr/>
        </p:nvSpPr>
        <p:spPr>
          <a:xfrm>
            <a:off x="10940011" y="8428833"/>
            <a:ext cx="1182693" cy="125894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42" name="Connection Line"/>
          <p:cNvSpPr/>
          <p:nvPr/>
        </p:nvSpPr>
        <p:spPr>
          <a:xfrm>
            <a:off x="11938005" y="6689924"/>
            <a:ext cx="1700693" cy="1911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D3F25C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utting it all togeth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Putting it all together</a:t>
            </a:r>
          </a:p>
        </p:txBody>
      </p:sp>
      <p:sp>
        <p:nvSpPr>
          <p:cNvPr id="8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2" name="Query point"/>
          <p:cNvSpPr txBox="1"/>
          <p:nvPr/>
        </p:nvSpPr>
        <p:spPr>
          <a:xfrm>
            <a:off x="890140" y="465236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Query point</a:t>
            </a:r>
          </a:p>
        </p:txBody>
      </p:sp>
      <p:sp>
        <p:nvSpPr>
          <p:cNvPr id="853" name="Oval"/>
          <p:cNvSpPr/>
          <p:nvPr/>
        </p:nvSpPr>
        <p:spPr>
          <a:xfrm>
            <a:off x="13317472" y="6274822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8" name="Find triangle that contains query point"/>
          <p:cNvSpPr txBox="1"/>
          <p:nvPr/>
        </p:nvSpPr>
        <p:spPr>
          <a:xfrm>
            <a:off x="890140" y="465236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Find triangle that contains query point</a:t>
            </a:r>
          </a:p>
        </p:txBody>
      </p:sp>
      <p:pic>
        <p:nvPicPr>
          <p:cNvPr id="859" name="Artboard 19.png" descr="Artboard 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941" y="2752463"/>
            <a:ext cx="10610485" cy="10610485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Oval"/>
          <p:cNvSpPr/>
          <p:nvPr/>
        </p:nvSpPr>
        <p:spPr>
          <a:xfrm>
            <a:off x="13317472" y="6274822"/>
            <a:ext cx="464431" cy="49437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5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6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7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8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69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0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2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73" name="Zooming in to query point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Zooming in to query point</a:t>
            </a:r>
          </a:p>
        </p:txBody>
      </p:sp>
      <p:sp>
        <p:nvSpPr>
          <p:cNvPr id="874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75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6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7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8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9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80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5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6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7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8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9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90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9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92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93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94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95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96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97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98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99" name="Directly retrieve feature for continuous vertex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65188">
              <a:lnSpc>
                <a:spcPct val="80000"/>
              </a:lnSpc>
              <a:defRPr b="1" spc="-164" sz="8245">
                <a:solidFill>
                  <a:srgbClr val="000000"/>
                </a:solidFill>
              </a:defRPr>
            </a:lvl1pPr>
          </a:lstStyle>
          <a:p>
            <a:pPr/>
            <a:r>
              <a:t>Directly retrieve feature for continuous vertex</a:t>
            </a:r>
          </a:p>
        </p:txBody>
      </p:sp>
      <p:sp>
        <p:nvSpPr>
          <p:cNvPr id="900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cxnSp>
        <p:nvCxnSpPr>
          <p:cNvPr id="901" name="Connection Line"/>
          <p:cNvCxnSpPr>
            <a:stCxn id="898" idx="0"/>
            <a:endCxn id="900" idx="0"/>
          </p:cNvCxnSpPr>
          <p:nvPr/>
        </p:nvCxnSpPr>
        <p:spPr>
          <a:xfrm>
            <a:off x="10389440" y="3183742"/>
            <a:ext cx="1470283" cy="3929004"/>
          </a:xfrm>
          <a:prstGeom prst="straightConnector1">
            <a:avLst/>
          </a:prstGeom>
          <a:ln w="381000">
            <a:solidFill>
              <a:srgbClr val="41D58F"/>
            </a:solidFill>
            <a:miter lim="400000"/>
          </a:ln>
        </p:spPr>
      </p:cxn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Connection Line"/>
          <p:cNvSpPr/>
          <p:nvPr/>
        </p:nvSpPr>
        <p:spPr>
          <a:xfrm>
            <a:off x="7517334" y="7112745"/>
            <a:ext cx="4342389" cy="4043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29" name="Connection Line"/>
          <p:cNvSpPr/>
          <p:nvPr/>
        </p:nvSpPr>
        <p:spPr>
          <a:xfrm>
            <a:off x="10389440" y="3183742"/>
            <a:ext cx="1470283" cy="39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0">
            <a:solidFill>
              <a:srgbClr val="41D58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07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08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09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0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12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3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4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5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6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17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8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9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0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21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22" name="Retrieve features for discontinuous vertices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Retrieve features for discontinuous vertices</a:t>
            </a:r>
          </a:p>
        </p:txBody>
      </p:sp>
      <p:sp>
        <p:nvSpPr>
          <p:cNvPr id="923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24" name="Oval"/>
          <p:cNvSpPr/>
          <p:nvPr/>
        </p:nvSpPr>
        <p:spPr>
          <a:xfrm>
            <a:off x="9182856" y="10053608"/>
            <a:ext cx="779700" cy="829971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25" name="Oval"/>
          <p:cNvSpPr/>
          <p:nvPr/>
        </p:nvSpPr>
        <p:spPr>
          <a:xfrm>
            <a:off x="9182856" y="11471866"/>
            <a:ext cx="779700" cy="829970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26" name="Oval"/>
          <p:cNvSpPr/>
          <p:nvPr/>
        </p:nvSpPr>
        <p:spPr>
          <a:xfrm>
            <a:off x="4897154" y="11176289"/>
            <a:ext cx="779700" cy="829970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27" name="Oval"/>
          <p:cNvSpPr/>
          <p:nvPr/>
        </p:nvSpPr>
        <p:spPr>
          <a:xfrm>
            <a:off x="5771128" y="12291270"/>
            <a:ext cx="779700" cy="829970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Connection Line"/>
          <p:cNvSpPr/>
          <p:nvPr/>
        </p:nvSpPr>
        <p:spPr>
          <a:xfrm>
            <a:off x="10389440" y="3183742"/>
            <a:ext cx="1470283" cy="39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0">
            <a:solidFill>
              <a:srgbClr val="41D58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34" name="Shape"/>
          <p:cNvSpPr/>
          <p:nvPr/>
        </p:nvSpPr>
        <p:spPr>
          <a:xfrm>
            <a:off x="4739433" y="7890900"/>
            <a:ext cx="5484024" cy="4776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8" h="20423" fill="norm" stroke="1" extrusionOk="0">
                <a:moveTo>
                  <a:pt x="10249" y="13631"/>
                </a:moveTo>
                <a:lnTo>
                  <a:pt x="20398" y="3415"/>
                </a:lnTo>
                <a:cubicBezTo>
                  <a:pt x="15721" y="-1177"/>
                  <a:pt x="8822" y="-1133"/>
                  <a:pt x="4189" y="3518"/>
                </a:cubicBezTo>
                <a:cubicBezTo>
                  <a:pt x="-13" y="7737"/>
                  <a:pt x="-1202" y="14689"/>
                  <a:pt x="1297" y="20423"/>
                </a:cubicBezTo>
                <a:lnTo>
                  <a:pt x="10249" y="13631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35" name="Shape"/>
          <p:cNvSpPr/>
          <p:nvPr/>
        </p:nvSpPr>
        <p:spPr>
          <a:xfrm>
            <a:off x="7523868" y="8715232"/>
            <a:ext cx="3801713" cy="2461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600" fill="norm" stroke="1" extrusionOk="0">
                <a:moveTo>
                  <a:pt x="15147" y="0"/>
                </a:moveTo>
                <a:lnTo>
                  <a:pt x="0" y="21049"/>
                </a:lnTo>
                <a:lnTo>
                  <a:pt x="20776" y="21600"/>
                </a:lnTo>
                <a:cubicBezTo>
                  <a:pt x="21574" y="17990"/>
                  <a:pt x="21600" y="14073"/>
                  <a:pt x="20851" y="10438"/>
                </a:cubicBezTo>
                <a:cubicBezTo>
                  <a:pt x="19918" y="5911"/>
                  <a:pt x="17865" y="2154"/>
                  <a:pt x="15147" y="0"/>
                </a:cubicBezTo>
                <a:close/>
              </a:path>
            </a:pathLst>
          </a:custGeom>
          <a:solidFill>
            <a:srgbClr val="00A1FF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9" name="Connection Line"/>
          <p:cNvSpPr/>
          <p:nvPr/>
        </p:nvSpPr>
        <p:spPr>
          <a:xfrm>
            <a:off x="7517334" y="7112745"/>
            <a:ext cx="4342389" cy="4043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37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38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39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0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42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3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4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5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6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47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8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49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0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1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2" name="Find closest features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Find closest features</a:t>
            </a:r>
          </a:p>
        </p:txBody>
      </p:sp>
      <p:sp>
        <p:nvSpPr>
          <p:cNvPr id="953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4" name="Oval"/>
          <p:cNvSpPr/>
          <p:nvPr/>
        </p:nvSpPr>
        <p:spPr>
          <a:xfrm>
            <a:off x="9182856" y="10053608"/>
            <a:ext cx="779700" cy="829971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5" name="Oval"/>
          <p:cNvSpPr/>
          <p:nvPr/>
        </p:nvSpPr>
        <p:spPr>
          <a:xfrm>
            <a:off x="9182856" y="11471866"/>
            <a:ext cx="779700" cy="829970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6" name="Oval"/>
          <p:cNvSpPr/>
          <p:nvPr/>
        </p:nvSpPr>
        <p:spPr>
          <a:xfrm>
            <a:off x="4897154" y="11176289"/>
            <a:ext cx="779700" cy="829970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7" name="Oval"/>
          <p:cNvSpPr/>
          <p:nvPr/>
        </p:nvSpPr>
        <p:spPr>
          <a:xfrm>
            <a:off x="5771128" y="12291270"/>
            <a:ext cx="779700" cy="829970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hairball_zoom.png" descr="hairball_zoo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0103" y="-179759"/>
            <a:ext cx="24683440" cy="2468344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Line"/>
          <p:cNvSpPr/>
          <p:nvPr/>
        </p:nvSpPr>
        <p:spPr>
          <a:xfrm flipH="1" flipV="1">
            <a:off x="-8366" y="-66067"/>
            <a:ext cx="10737205" cy="13885682"/>
          </a:xfrm>
          <a:prstGeom prst="line">
            <a:avLst/>
          </a:prstGeom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6" name="Line"/>
          <p:cNvSpPr/>
          <p:nvPr/>
        </p:nvSpPr>
        <p:spPr>
          <a:xfrm flipH="1" flipV="1">
            <a:off x="16252958" y="-237241"/>
            <a:ext cx="10737205" cy="13885682"/>
          </a:xfrm>
          <a:prstGeom prst="line">
            <a:avLst/>
          </a:prstGeom>
          <a:ln w="152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7" name="Most image formats do not use discontinuity information"/>
          <p:cNvSpPr txBox="1"/>
          <p:nvPr>
            <p:ph type="title"/>
          </p:nvPr>
        </p:nvSpPr>
        <p:spPr>
          <a:xfrm>
            <a:off x="2325925" y="85234"/>
            <a:ext cx="21971001" cy="2967716"/>
          </a:xfrm>
          <a:prstGeom prst="rect">
            <a:avLst/>
          </a:prstGeom>
        </p:spPr>
        <p:txBody>
          <a:bodyPr/>
          <a:lstStyle/>
          <a:p>
            <a:pPr/>
            <a:r>
              <a:t>Most image formats do not</a:t>
            </a:r>
            <a:br/>
            <a:r>
              <a:t>use discontinuity information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Connection Line"/>
          <p:cNvSpPr/>
          <p:nvPr/>
        </p:nvSpPr>
        <p:spPr>
          <a:xfrm>
            <a:off x="10389440" y="3183742"/>
            <a:ext cx="1470283" cy="39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0">
            <a:solidFill>
              <a:srgbClr val="41D58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64" name="Shape"/>
          <p:cNvSpPr/>
          <p:nvPr/>
        </p:nvSpPr>
        <p:spPr>
          <a:xfrm>
            <a:off x="4739433" y="7890900"/>
            <a:ext cx="5484024" cy="4776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8" h="20423" fill="norm" stroke="1" extrusionOk="0">
                <a:moveTo>
                  <a:pt x="10249" y="13631"/>
                </a:moveTo>
                <a:lnTo>
                  <a:pt x="20398" y="3415"/>
                </a:lnTo>
                <a:cubicBezTo>
                  <a:pt x="15721" y="-1177"/>
                  <a:pt x="8822" y="-1133"/>
                  <a:pt x="4189" y="3518"/>
                </a:cubicBezTo>
                <a:cubicBezTo>
                  <a:pt x="-13" y="7737"/>
                  <a:pt x="-1202" y="14689"/>
                  <a:pt x="1297" y="20423"/>
                </a:cubicBezTo>
                <a:lnTo>
                  <a:pt x="10249" y="13631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65" name="Shape"/>
          <p:cNvSpPr/>
          <p:nvPr/>
        </p:nvSpPr>
        <p:spPr>
          <a:xfrm>
            <a:off x="7523868" y="8715232"/>
            <a:ext cx="3801713" cy="2461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600" fill="norm" stroke="1" extrusionOk="0">
                <a:moveTo>
                  <a:pt x="15147" y="0"/>
                </a:moveTo>
                <a:lnTo>
                  <a:pt x="0" y="21049"/>
                </a:lnTo>
                <a:lnTo>
                  <a:pt x="20776" y="21600"/>
                </a:lnTo>
                <a:cubicBezTo>
                  <a:pt x="21574" y="17990"/>
                  <a:pt x="21600" y="14073"/>
                  <a:pt x="20851" y="10438"/>
                </a:cubicBezTo>
                <a:cubicBezTo>
                  <a:pt x="19918" y="5911"/>
                  <a:pt x="17865" y="2154"/>
                  <a:pt x="15147" y="0"/>
                </a:cubicBezTo>
                <a:close/>
              </a:path>
            </a:pathLst>
          </a:custGeom>
          <a:solidFill>
            <a:srgbClr val="00A1FF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9" name="Connection Line"/>
          <p:cNvSpPr/>
          <p:nvPr/>
        </p:nvSpPr>
        <p:spPr>
          <a:xfrm>
            <a:off x="7517334" y="7112745"/>
            <a:ext cx="4342389" cy="4043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5FD3D9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67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8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9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0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72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3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4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5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6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77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8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79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80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1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2" name="Radially interpolate closest features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Radially interpolate closest features</a:t>
            </a:r>
          </a:p>
        </p:txBody>
      </p:sp>
      <p:sp>
        <p:nvSpPr>
          <p:cNvPr id="983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4" name="Oval"/>
          <p:cNvSpPr/>
          <p:nvPr/>
        </p:nvSpPr>
        <p:spPr>
          <a:xfrm>
            <a:off x="9182856" y="10053608"/>
            <a:ext cx="779700" cy="829971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5" name="Oval"/>
          <p:cNvSpPr/>
          <p:nvPr/>
        </p:nvSpPr>
        <p:spPr>
          <a:xfrm>
            <a:off x="9182856" y="11471866"/>
            <a:ext cx="779700" cy="829970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6" name="Oval"/>
          <p:cNvSpPr/>
          <p:nvPr/>
        </p:nvSpPr>
        <p:spPr>
          <a:xfrm>
            <a:off x="4897154" y="11176289"/>
            <a:ext cx="779700" cy="829970"/>
          </a:xfrm>
          <a:prstGeom prst="ellipse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87" name="Oval"/>
          <p:cNvSpPr/>
          <p:nvPr/>
        </p:nvSpPr>
        <p:spPr>
          <a:xfrm>
            <a:off x="5771128" y="12291270"/>
            <a:ext cx="779700" cy="829970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Connection Line"/>
          <p:cNvSpPr/>
          <p:nvPr/>
        </p:nvSpPr>
        <p:spPr>
          <a:xfrm>
            <a:off x="10389440" y="3183742"/>
            <a:ext cx="1470283" cy="39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0">
            <a:solidFill>
              <a:srgbClr val="41D58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17" name="Connection Line"/>
          <p:cNvSpPr/>
          <p:nvPr/>
        </p:nvSpPr>
        <p:spPr>
          <a:xfrm>
            <a:off x="7517334" y="7112745"/>
            <a:ext cx="4342389" cy="4043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5FD3D9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95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6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7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8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9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00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1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2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3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4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5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6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7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8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9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10" name="Retrieve features for discontinuous vertices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Retrieve features for discontinuous vertices</a:t>
            </a:r>
          </a:p>
        </p:txBody>
      </p:sp>
      <p:sp>
        <p:nvSpPr>
          <p:cNvPr id="1011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12" name="Oval"/>
          <p:cNvSpPr/>
          <p:nvPr/>
        </p:nvSpPr>
        <p:spPr>
          <a:xfrm>
            <a:off x="16689065" y="10078873"/>
            <a:ext cx="779699" cy="829970"/>
          </a:xfrm>
          <a:prstGeom prst="ellipse">
            <a:avLst/>
          </a:prstGeom>
          <a:solidFill>
            <a:schemeClr val="accent6">
              <a:satOff val="-16844"/>
              <a:lumOff val="-307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13" name="Oval"/>
          <p:cNvSpPr/>
          <p:nvPr/>
        </p:nvSpPr>
        <p:spPr>
          <a:xfrm>
            <a:off x="16689065" y="11497130"/>
            <a:ext cx="779699" cy="829970"/>
          </a:xfrm>
          <a:prstGeom prst="ellipse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14" name="Oval"/>
          <p:cNvSpPr/>
          <p:nvPr/>
        </p:nvSpPr>
        <p:spPr>
          <a:xfrm>
            <a:off x="20409656" y="11395100"/>
            <a:ext cx="779700" cy="829970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15" name="Oval"/>
          <p:cNvSpPr/>
          <p:nvPr/>
        </p:nvSpPr>
        <p:spPr>
          <a:xfrm>
            <a:off x="20409656" y="10083058"/>
            <a:ext cx="779700" cy="829971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"/>
          <p:cNvSpPr/>
          <p:nvPr/>
        </p:nvSpPr>
        <p:spPr>
          <a:xfrm>
            <a:off x="15870590" y="8028394"/>
            <a:ext cx="7265903" cy="313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765" fill="norm" stroke="1" extrusionOk="0">
                <a:moveTo>
                  <a:pt x="0" y="7856"/>
                </a:moveTo>
                <a:lnTo>
                  <a:pt x="9881" y="19765"/>
                </a:lnTo>
                <a:lnTo>
                  <a:pt x="21600" y="19216"/>
                </a:lnTo>
                <a:cubicBezTo>
                  <a:pt x="20332" y="10776"/>
                  <a:pt x="17227" y="4142"/>
                  <a:pt x="13254" y="1385"/>
                </a:cubicBezTo>
                <a:cubicBezTo>
                  <a:pt x="8611" y="-1835"/>
                  <a:pt x="3509" y="656"/>
                  <a:pt x="0" y="7856"/>
                </a:cubicBezTo>
                <a:close/>
              </a:path>
            </a:pathLst>
          </a:custGeom>
          <a:solidFill>
            <a:schemeClr val="accent2">
              <a:hueOff val="-202083"/>
              <a:satOff val="17755"/>
              <a:lumOff val="-16089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2" name="Shape"/>
          <p:cNvSpPr/>
          <p:nvPr/>
        </p:nvSpPr>
        <p:spPr>
          <a:xfrm>
            <a:off x="15412361" y="9190363"/>
            <a:ext cx="3819187" cy="1996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2231" y="0"/>
                </a:moveTo>
                <a:lnTo>
                  <a:pt x="21428" y="21271"/>
                </a:lnTo>
                <a:lnTo>
                  <a:pt x="1176" y="21600"/>
                </a:lnTo>
                <a:cubicBezTo>
                  <a:pt x="213" y="18045"/>
                  <a:pt x="-172" y="14012"/>
                  <a:pt x="71" y="10029"/>
                </a:cubicBezTo>
                <a:cubicBezTo>
                  <a:pt x="295" y="6364"/>
                  <a:pt x="1043" y="2892"/>
                  <a:pt x="2231" y="0"/>
                </a:cubicBezTo>
                <a:close/>
              </a:path>
            </a:pathLst>
          </a:custGeom>
          <a:solidFill>
            <a:schemeClr val="accent6">
              <a:satOff val="-16844"/>
              <a:lumOff val="-30747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48" name="Connection Line"/>
          <p:cNvSpPr/>
          <p:nvPr/>
        </p:nvSpPr>
        <p:spPr>
          <a:xfrm>
            <a:off x="11859721" y="7112745"/>
            <a:ext cx="7200118" cy="3902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27000">
            <a:solidFill>
              <a:srgbClr val="D5D5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49" name="Connection Line"/>
          <p:cNvSpPr/>
          <p:nvPr/>
        </p:nvSpPr>
        <p:spPr>
          <a:xfrm>
            <a:off x="10389440" y="3183742"/>
            <a:ext cx="1470283" cy="39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0">
            <a:solidFill>
              <a:srgbClr val="41D58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50" name="Connection Line"/>
          <p:cNvSpPr/>
          <p:nvPr/>
        </p:nvSpPr>
        <p:spPr>
          <a:xfrm>
            <a:off x="7517334" y="7112745"/>
            <a:ext cx="4342389" cy="4043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5FD3D9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26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27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28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29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0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31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2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3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4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5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6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7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8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9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0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1" name="Find closest features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Find closest features</a:t>
            </a:r>
          </a:p>
        </p:txBody>
      </p:sp>
      <p:sp>
        <p:nvSpPr>
          <p:cNvPr id="1042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3" name="Oval"/>
          <p:cNvSpPr/>
          <p:nvPr/>
        </p:nvSpPr>
        <p:spPr>
          <a:xfrm>
            <a:off x="16689065" y="10078873"/>
            <a:ext cx="779699" cy="829970"/>
          </a:xfrm>
          <a:prstGeom prst="ellipse">
            <a:avLst/>
          </a:prstGeom>
          <a:solidFill>
            <a:schemeClr val="accent6">
              <a:satOff val="-16844"/>
              <a:lumOff val="-307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4" name="Oval"/>
          <p:cNvSpPr/>
          <p:nvPr/>
        </p:nvSpPr>
        <p:spPr>
          <a:xfrm>
            <a:off x="16689065" y="11497130"/>
            <a:ext cx="779699" cy="829970"/>
          </a:xfrm>
          <a:prstGeom prst="ellipse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5" name="Oval"/>
          <p:cNvSpPr/>
          <p:nvPr/>
        </p:nvSpPr>
        <p:spPr>
          <a:xfrm>
            <a:off x="20409656" y="11395100"/>
            <a:ext cx="779700" cy="829970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6" name="Oval"/>
          <p:cNvSpPr/>
          <p:nvPr/>
        </p:nvSpPr>
        <p:spPr>
          <a:xfrm>
            <a:off x="20409656" y="10083058"/>
            <a:ext cx="779700" cy="829971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47" name="Oval"/>
          <p:cNvSpPr/>
          <p:nvPr/>
        </p:nvSpPr>
        <p:spPr>
          <a:xfrm>
            <a:off x="20409656" y="10083058"/>
            <a:ext cx="779700" cy="829971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"/>
          <p:cNvSpPr/>
          <p:nvPr/>
        </p:nvSpPr>
        <p:spPr>
          <a:xfrm>
            <a:off x="15870590" y="8028394"/>
            <a:ext cx="7265903" cy="313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765" fill="norm" stroke="1" extrusionOk="0">
                <a:moveTo>
                  <a:pt x="0" y="7856"/>
                </a:moveTo>
                <a:lnTo>
                  <a:pt x="9881" y="19765"/>
                </a:lnTo>
                <a:lnTo>
                  <a:pt x="21600" y="19216"/>
                </a:lnTo>
                <a:cubicBezTo>
                  <a:pt x="20332" y="10776"/>
                  <a:pt x="17227" y="4142"/>
                  <a:pt x="13254" y="1385"/>
                </a:cubicBezTo>
                <a:cubicBezTo>
                  <a:pt x="8611" y="-1835"/>
                  <a:pt x="3509" y="656"/>
                  <a:pt x="0" y="7856"/>
                </a:cubicBezTo>
                <a:close/>
              </a:path>
            </a:pathLst>
          </a:custGeom>
          <a:solidFill>
            <a:schemeClr val="accent2">
              <a:hueOff val="-202083"/>
              <a:satOff val="17755"/>
              <a:lumOff val="-16089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55" name="Shape"/>
          <p:cNvSpPr/>
          <p:nvPr/>
        </p:nvSpPr>
        <p:spPr>
          <a:xfrm>
            <a:off x="15412361" y="9190363"/>
            <a:ext cx="3819187" cy="1996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2231" y="0"/>
                </a:moveTo>
                <a:lnTo>
                  <a:pt x="21428" y="21271"/>
                </a:lnTo>
                <a:lnTo>
                  <a:pt x="1176" y="21600"/>
                </a:lnTo>
                <a:cubicBezTo>
                  <a:pt x="213" y="18045"/>
                  <a:pt x="-172" y="14012"/>
                  <a:pt x="71" y="10029"/>
                </a:cubicBezTo>
                <a:cubicBezTo>
                  <a:pt x="295" y="6364"/>
                  <a:pt x="1043" y="2892"/>
                  <a:pt x="2231" y="0"/>
                </a:cubicBezTo>
                <a:close/>
              </a:path>
            </a:pathLst>
          </a:custGeom>
          <a:solidFill>
            <a:schemeClr val="accent6">
              <a:satOff val="-16844"/>
              <a:lumOff val="-30747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81" name="Connection Line"/>
          <p:cNvSpPr/>
          <p:nvPr/>
        </p:nvSpPr>
        <p:spPr>
          <a:xfrm>
            <a:off x="11859721" y="7112745"/>
            <a:ext cx="7200118" cy="3902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381000">
            <a:solidFill>
              <a:srgbClr val="7498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82" name="Connection Line"/>
          <p:cNvSpPr/>
          <p:nvPr/>
        </p:nvSpPr>
        <p:spPr>
          <a:xfrm>
            <a:off x="10389440" y="3183742"/>
            <a:ext cx="1470283" cy="39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0">
            <a:solidFill>
              <a:srgbClr val="41D58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83" name="Connection Line"/>
          <p:cNvSpPr/>
          <p:nvPr/>
        </p:nvSpPr>
        <p:spPr>
          <a:xfrm>
            <a:off x="7517334" y="7112745"/>
            <a:ext cx="4342389" cy="4043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5FD3D9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59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0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1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2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3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64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5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6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7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8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69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0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1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2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3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4" name="Radially interpolate nearest features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Radially interpolate nearest features</a:t>
            </a:r>
          </a:p>
        </p:txBody>
      </p:sp>
      <p:sp>
        <p:nvSpPr>
          <p:cNvPr id="1075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6" name="Oval"/>
          <p:cNvSpPr/>
          <p:nvPr/>
        </p:nvSpPr>
        <p:spPr>
          <a:xfrm>
            <a:off x="16689065" y="10078873"/>
            <a:ext cx="779699" cy="829970"/>
          </a:xfrm>
          <a:prstGeom prst="ellipse">
            <a:avLst/>
          </a:prstGeom>
          <a:solidFill>
            <a:schemeClr val="accent6">
              <a:satOff val="-16844"/>
              <a:lumOff val="-307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7" name="Oval"/>
          <p:cNvSpPr/>
          <p:nvPr/>
        </p:nvSpPr>
        <p:spPr>
          <a:xfrm>
            <a:off x="16689065" y="11497130"/>
            <a:ext cx="779699" cy="829970"/>
          </a:xfrm>
          <a:prstGeom prst="ellipse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8" name="Oval"/>
          <p:cNvSpPr/>
          <p:nvPr/>
        </p:nvSpPr>
        <p:spPr>
          <a:xfrm>
            <a:off x="20409656" y="11395100"/>
            <a:ext cx="779700" cy="829970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79" name="Oval"/>
          <p:cNvSpPr/>
          <p:nvPr/>
        </p:nvSpPr>
        <p:spPr>
          <a:xfrm>
            <a:off x="20409656" y="10083058"/>
            <a:ext cx="779700" cy="829971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80" name="Oval"/>
          <p:cNvSpPr/>
          <p:nvPr/>
        </p:nvSpPr>
        <p:spPr>
          <a:xfrm>
            <a:off x="20409656" y="10083058"/>
            <a:ext cx="779700" cy="829971"/>
          </a:xfrm>
          <a:prstGeom prst="ellipse">
            <a:avLst/>
          </a:prstGeom>
          <a:solidFill>
            <a:schemeClr val="accent2">
              <a:hueOff val="-202083"/>
              <a:satOff val="17755"/>
              <a:lumOff val="-160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Connection Line"/>
          <p:cNvSpPr/>
          <p:nvPr/>
        </p:nvSpPr>
        <p:spPr>
          <a:xfrm>
            <a:off x="11859721" y="7112745"/>
            <a:ext cx="7200118" cy="3902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381000">
            <a:solidFill>
              <a:srgbClr val="7498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108" name="Connection Line"/>
          <p:cNvSpPr/>
          <p:nvPr/>
        </p:nvSpPr>
        <p:spPr>
          <a:xfrm>
            <a:off x="10389440" y="3183742"/>
            <a:ext cx="1470283" cy="39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0">
            <a:solidFill>
              <a:srgbClr val="41D58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109" name="Connection Line"/>
          <p:cNvSpPr/>
          <p:nvPr/>
        </p:nvSpPr>
        <p:spPr>
          <a:xfrm>
            <a:off x="7517334" y="7112745"/>
            <a:ext cx="4342389" cy="4043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5FD3D9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90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1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2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3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4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95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6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7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8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99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00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01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02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03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04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05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06" name="Barycentrically interpolate three vertex features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267655">
              <a:lnSpc>
                <a:spcPct val="80000"/>
              </a:lnSpc>
              <a:defRPr b="1" spc="-158" sz="7905">
                <a:solidFill>
                  <a:srgbClr val="000000"/>
                </a:solidFill>
              </a:defRPr>
            </a:lvl1pPr>
          </a:lstStyle>
          <a:p>
            <a:pPr/>
            <a:r>
              <a:t>Barycentrically interpolate three vertex features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Connection Line"/>
          <p:cNvSpPr/>
          <p:nvPr/>
        </p:nvSpPr>
        <p:spPr>
          <a:xfrm>
            <a:off x="11859721" y="7112745"/>
            <a:ext cx="7200118" cy="3902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381000">
            <a:solidFill>
              <a:srgbClr val="7498D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134" name="Connection Line"/>
          <p:cNvSpPr/>
          <p:nvPr/>
        </p:nvSpPr>
        <p:spPr>
          <a:xfrm>
            <a:off x="10389440" y="3183742"/>
            <a:ext cx="1470283" cy="3929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0">
            <a:solidFill>
              <a:srgbClr val="41D58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135" name="Connection Line"/>
          <p:cNvSpPr/>
          <p:nvPr/>
        </p:nvSpPr>
        <p:spPr>
          <a:xfrm>
            <a:off x="7517334" y="7112745"/>
            <a:ext cx="4342389" cy="4043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0">
            <a:solidFill>
              <a:srgbClr val="5FD3D9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116" name="Line"/>
          <p:cNvSpPr/>
          <p:nvPr/>
        </p:nvSpPr>
        <p:spPr>
          <a:xfrm flipH="1">
            <a:off x="19120345" y="3113162"/>
            <a:ext cx="5923147" cy="7574714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17" name="Line"/>
          <p:cNvSpPr/>
          <p:nvPr/>
        </p:nvSpPr>
        <p:spPr>
          <a:xfrm>
            <a:off x="-1345546" y="6298241"/>
            <a:ext cx="8950033" cy="486335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18" name="Line"/>
          <p:cNvSpPr/>
          <p:nvPr/>
        </p:nvSpPr>
        <p:spPr>
          <a:xfrm>
            <a:off x="10480318" y="3240161"/>
            <a:ext cx="8513030" cy="7320715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19" name="Line"/>
          <p:cNvSpPr/>
          <p:nvPr/>
        </p:nvSpPr>
        <p:spPr>
          <a:xfrm flipV="1">
            <a:off x="7548280" y="2991568"/>
            <a:ext cx="2839325" cy="7925949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0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21" name="Line"/>
          <p:cNvSpPr/>
          <p:nvPr/>
        </p:nvSpPr>
        <p:spPr>
          <a:xfrm flipV="1">
            <a:off x="10585044" y="1598796"/>
            <a:ext cx="2878483" cy="1449918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2" name="Line"/>
          <p:cNvSpPr/>
          <p:nvPr/>
        </p:nvSpPr>
        <p:spPr>
          <a:xfrm flipH="1" flipV="1">
            <a:off x="7241806" y="1943080"/>
            <a:ext cx="3452274" cy="1214670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3" name="Line"/>
          <p:cNvSpPr/>
          <p:nvPr/>
        </p:nvSpPr>
        <p:spPr>
          <a:xfrm flipH="1">
            <a:off x="-229107" y="3266784"/>
            <a:ext cx="11032222" cy="576233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4" name="Line"/>
          <p:cNvSpPr/>
          <p:nvPr/>
        </p:nvSpPr>
        <p:spPr>
          <a:xfrm flipV="1">
            <a:off x="10912150" y="2269332"/>
            <a:ext cx="14178633" cy="1106486"/>
          </a:xfrm>
          <a:prstGeom prst="line">
            <a:avLst/>
          </a:prstGeom>
          <a:ln w="2540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5" name="Oval"/>
          <p:cNvSpPr/>
          <p:nvPr/>
        </p:nvSpPr>
        <p:spPr>
          <a:xfrm>
            <a:off x="9721527" y="2472766"/>
            <a:ext cx="1335826" cy="1421952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26" name="Line"/>
          <p:cNvSpPr/>
          <p:nvPr/>
        </p:nvSpPr>
        <p:spPr>
          <a:xfrm>
            <a:off x="7356450" y="11190354"/>
            <a:ext cx="11622856" cy="1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7" name="Line"/>
          <p:cNvSpPr/>
          <p:nvPr/>
        </p:nvSpPr>
        <p:spPr>
          <a:xfrm flipH="1">
            <a:off x="-639244" y="10903916"/>
            <a:ext cx="8238956" cy="5780667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8" name="Line"/>
          <p:cNvSpPr/>
          <p:nvPr/>
        </p:nvSpPr>
        <p:spPr>
          <a:xfrm flipH="1">
            <a:off x="18995986" y="11025118"/>
            <a:ext cx="7623643" cy="118103"/>
          </a:xfrm>
          <a:prstGeom prst="line">
            <a:avLst/>
          </a:prstGeom>
          <a:ln w="2540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9" name="Oval"/>
          <p:cNvSpPr/>
          <p:nvPr/>
        </p:nvSpPr>
        <p:spPr>
          <a:xfrm>
            <a:off x="18281879" y="10187563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30" name="Oval"/>
          <p:cNvSpPr/>
          <p:nvPr/>
        </p:nvSpPr>
        <p:spPr>
          <a:xfrm>
            <a:off x="6790280" y="10333499"/>
            <a:ext cx="1555918" cy="1656235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31" name="Barycentrically interpolate three vertex features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267655">
              <a:lnSpc>
                <a:spcPct val="80000"/>
              </a:lnSpc>
              <a:defRPr b="1" spc="-158" sz="7905">
                <a:solidFill>
                  <a:srgbClr val="000000"/>
                </a:solidFill>
              </a:defRPr>
            </a:lvl1pPr>
          </a:lstStyle>
          <a:p>
            <a:pPr/>
            <a:r>
              <a:t>Barycentrically interpolate three vertex features</a:t>
            </a:r>
          </a:p>
        </p:txBody>
      </p:sp>
      <p:sp>
        <p:nvSpPr>
          <p:cNvPr id="1132" name="Oval"/>
          <p:cNvSpPr/>
          <p:nvPr/>
        </p:nvSpPr>
        <p:spPr>
          <a:xfrm>
            <a:off x="11469872" y="6697760"/>
            <a:ext cx="779700" cy="82997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0" name="Decode interpolated features using MLP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Decode interpolated features using MLP</a:t>
            </a:r>
          </a:p>
        </p:txBody>
      </p:sp>
      <p:sp>
        <p:nvSpPr>
          <p:cNvPr id="1141" name="Interpolated feature"/>
          <p:cNvSpPr txBox="1"/>
          <p:nvPr/>
        </p:nvSpPr>
        <p:spPr>
          <a:xfrm>
            <a:off x="-2381935" y="11880845"/>
            <a:ext cx="13225640" cy="26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grpSp>
        <p:nvGrpSpPr>
          <p:cNvPr id="1147" name="Group"/>
          <p:cNvGrpSpPr/>
          <p:nvPr/>
        </p:nvGrpSpPr>
        <p:grpSpPr>
          <a:xfrm>
            <a:off x="3370786" y="3604083"/>
            <a:ext cx="1720197" cy="7626577"/>
            <a:chOff x="0" y="0"/>
            <a:chExt cx="1720195" cy="7626575"/>
          </a:xfrm>
        </p:grpSpPr>
        <p:sp>
          <p:nvSpPr>
            <p:cNvPr id="1142" name="Rectangle"/>
            <p:cNvSpPr/>
            <p:nvPr/>
          </p:nvSpPr>
          <p:spPr>
            <a:xfrm>
              <a:off x="0" y="0"/>
              <a:ext cx="1720196" cy="7626576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3" name="Rectangle"/>
            <p:cNvSpPr/>
            <p:nvPr/>
          </p:nvSpPr>
          <p:spPr>
            <a:xfrm>
              <a:off x="0" y="3112736"/>
              <a:ext cx="1720196" cy="4513840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4" name="Rectangle"/>
            <p:cNvSpPr/>
            <p:nvPr/>
          </p:nvSpPr>
          <p:spPr>
            <a:xfrm>
              <a:off x="0" y="6029078"/>
              <a:ext cx="1720196" cy="1597498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5" name="Rectangle"/>
            <p:cNvSpPr/>
            <p:nvPr/>
          </p:nvSpPr>
          <p:spPr>
            <a:xfrm>
              <a:off x="0" y="3084509"/>
              <a:ext cx="1720196" cy="1597497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46" name="Rectangle"/>
            <p:cNvSpPr/>
            <p:nvPr/>
          </p:nvSpPr>
          <p:spPr>
            <a:xfrm>
              <a:off x="0" y="0"/>
              <a:ext cx="1720196" cy="1597497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2" name="Multi-Layer_Neural_Network-Vector-Blank.png" descr="Multi-Layer_Neural_Network-Vector-Blan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1421" y="4289164"/>
            <a:ext cx="8101149" cy="6910656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Arrow"/>
          <p:cNvSpPr/>
          <p:nvPr/>
        </p:nvSpPr>
        <p:spPr>
          <a:xfrm>
            <a:off x="5728935" y="6436854"/>
            <a:ext cx="2725479" cy="238000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54" name="Rectangle"/>
          <p:cNvSpPr/>
          <p:nvPr/>
        </p:nvSpPr>
        <p:spPr>
          <a:xfrm>
            <a:off x="3370786" y="3604083"/>
            <a:ext cx="1720197" cy="762657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55" name="Rectangle"/>
          <p:cNvSpPr/>
          <p:nvPr/>
        </p:nvSpPr>
        <p:spPr>
          <a:xfrm>
            <a:off x="3370786" y="6716820"/>
            <a:ext cx="1720197" cy="4513840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56" name="Rectangle"/>
          <p:cNvSpPr/>
          <p:nvPr/>
        </p:nvSpPr>
        <p:spPr>
          <a:xfrm>
            <a:off x="3370786" y="9633162"/>
            <a:ext cx="1720197" cy="1597498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57" name="MLP"/>
          <p:cNvSpPr txBox="1"/>
          <p:nvPr/>
        </p:nvSpPr>
        <p:spPr>
          <a:xfrm>
            <a:off x="5598633" y="12027541"/>
            <a:ext cx="13225640" cy="260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MLP</a:t>
            </a:r>
          </a:p>
        </p:txBody>
      </p:sp>
      <p:sp>
        <p:nvSpPr>
          <p:cNvPr id="1158" name="Rectangle"/>
          <p:cNvSpPr/>
          <p:nvPr/>
        </p:nvSpPr>
        <p:spPr>
          <a:xfrm>
            <a:off x="3370786" y="6688592"/>
            <a:ext cx="1720197" cy="1597498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59" name="Rectangle"/>
          <p:cNvSpPr/>
          <p:nvPr/>
        </p:nvSpPr>
        <p:spPr>
          <a:xfrm>
            <a:off x="3370786" y="3604083"/>
            <a:ext cx="1720197" cy="1597498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60" name="Interpolated feature"/>
          <p:cNvSpPr txBox="1"/>
          <p:nvPr/>
        </p:nvSpPr>
        <p:spPr>
          <a:xfrm>
            <a:off x="-2381935" y="11880845"/>
            <a:ext cx="13225640" cy="26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sp>
        <p:nvSpPr>
          <p:cNvPr id="1161" name="Decode interpolated features using MLP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Decode interpolated features using MLP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6" name="Multi-Layer_Neural_Network-Vector-Blank.png" descr="Multi-Layer_Neural_Network-Vector-Blan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1421" y="4289164"/>
            <a:ext cx="8101149" cy="6910656"/>
          </a:xfrm>
          <a:prstGeom prst="rect">
            <a:avLst/>
          </a:prstGeom>
          <a:ln w="12700">
            <a:miter lim="400000"/>
          </a:ln>
        </p:spPr>
      </p:pic>
      <p:sp>
        <p:nvSpPr>
          <p:cNvPr id="1167" name="Arrow"/>
          <p:cNvSpPr/>
          <p:nvPr/>
        </p:nvSpPr>
        <p:spPr>
          <a:xfrm>
            <a:off x="5728935" y="6436854"/>
            <a:ext cx="2725479" cy="238000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68" name="Rectangle"/>
          <p:cNvSpPr/>
          <p:nvPr/>
        </p:nvSpPr>
        <p:spPr>
          <a:xfrm>
            <a:off x="3370786" y="3604083"/>
            <a:ext cx="1720197" cy="762657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69" name="Rectangle"/>
          <p:cNvSpPr/>
          <p:nvPr/>
        </p:nvSpPr>
        <p:spPr>
          <a:xfrm>
            <a:off x="3370786" y="6716820"/>
            <a:ext cx="1720197" cy="4513840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70" name="Rectangle"/>
          <p:cNvSpPr/>
          <p:nvPr/>
        </p:nvSpPr>
        <p:spPr>
          <a:xfrm>
            <a:off x="3370786" y="9633162"/>
            <a:ext cx="1720197" cy="1597498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71" name="Arrow"/>
          <p:cNvSpPr/>
          <p:nvPr/>
        </p:nvSpPr>
        <p:spPr>
          <a:xfrm>
            <a:off x="16909577" y="6436854"/>
            <a:ext cx="2725479" cy="238000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72" name="Rectangle"/>
          <p:cNvSpPr/>
          <p:nvPr/>
        </p:nvSpPr>
        <p:spPr>
          <a:xfrm>
            <a:off x="3370786" y="6688592"/>
            <a:ext cx="1720197" cy="1597498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73" name="Rectangle"/>
          <p:cNvSpPr/>
          <p:nvPr/>
        </p:nvSpPr>
        <p:spPr>
          <a:xfrm>
            <a:off x="3370786" y="3604083"/>
            <a:ext cx="1720197" cy="1597498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74" name="Color"/>
          <p:cNvSpPr txBox="1"/>
          <p:nvPr/>
        </p:nvSpPr>
        <p:spPr>
          <a:xfrm>
            <a:off x="19812063" y="7074910"/>
            <a:ext cx="3062123" cy="260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Color</a:t>
            </a:r>
          </a:p>
        </p:txBody>
      </p:sp>
      <p:sp>
        <p:nvSpPr>
          <p:cNvPr id="1175" name="Decode interpolated features using MLP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Decode interpolated features using MLP</a:t>
            </a:r>
          </a:p>
        </p:txBody>
      </p:sp>
      <p:sp>
        <p:nvSpPr>
          <p:cNvPr id="1176" name="MLP"/>
          <p:cNvSpPr txBox="1"/>
          <p:nvPr/>
        </p:nvSpPr>
        <p:spPr>
          <a:xfrm>
            <a:off x="5598633" y="12027541"/>
            <a:ext cx="13225640" cy="260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MLP</a:t>
            </a:r>
          </a:p>
        </p:txBody>
      </p:sp>
      <p:sp>
        <p:nvSpPr>
          <p:cNvPr id="1177" name="Interpolated feature"/>
          <p:cNvSpPr txBox="1"/>
          <p:nvPr/>
        </p:nvSpPr>
        <p:spPr>
          <a:xfrm>
            <a:off x="-2381935" y="11880845"/>
            <a:ext cx="13225640" cy="26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lide Number"/>
          <p:cNvSpPr txBox="1"/>
          <p:nvPr>
            <p:ph type="sldNum" sz="quarter" idx="2"/>
          </p:nvPr>
        </p:nvSpPr>
        <p:spPr>
          <a:xfrm>
            <a:off x="12137842" y="15262471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82" name="Recap"/>
          <p:cNvSpPr txBox="1"/>
          <p:nvPr/>
        </p:nvSpPr>
        <p:spPr>
          <a:xfrm>
            <a:off x="1038785" y="75871"/>
            <a:ext cx="21971001" cy="2272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Recap</a:t>
            </a:r>
          </a:p>
        </p:txBody>
      </p:sp>
      <p:pic>
        <p:nvPicPr>
          <p:cNvPr id="1183" name="Artboard 19_4.png" descr="Artboard 19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084" y="4968318"/>
            <a:ext cx="5471974" cy="5471974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Oval"/>
          <p:cNvSpPr/>
          <p:nvPr/>
        </p:nvSpPr>
        <p:spPr>
          <a:xfrm>
            <a:off x="4367193" y="6538754"/>
            <a:ext cx="351911" cy="3746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85" name="Feature field"/>
          <p:cNvSpPr txBox="1"/>
          <p:nvPr/>
        </p:nvSpPr>
        <p:spPr>
          <a:xfrm>
            <a:off x="2177084" y="3258022"/>
            <a:ext cx="5471974" cy="96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Feature field</a:t>
            </a:r>
          </a:p>
        </p:txBody>
      </p:sp>
      <p:pic>
        <p:nvPicPr>
          <p:cNvPr id="1186" name="Artboard 19_6.png" descr="Artboard 19_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99578">
            <a:off x="8633411" y="4749009"/>
            <a:ext cx="3987026" cy="4217982"/>
          </a:xfrm>
          <a:prstGeom prst="rect">
            <a:avLst/>
          </a:prstGeom>
          <a:ln w="12700">
            <a:miter lim="400000"/>
          </a:ln>
        </p:spPr>
      </p:pic>
      <p:sp>
        <p:nvSpPr>
          <p:cNvPr id="1187" name="Arrow"/>
          <p:cNvSpPr/>
          <p:nvPr/>
        </p:nvSpPr>
        <p:spPr>
          <a:xfrm>
            <a:off x="8349020" y="6599047"/>
            <a:ext cx="1257282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88" name="Discontinuity-aware feature interpolation"/>
          <p:cNvSpPr txBox="1"/>
          <p:nvPr/>
        </p:nvSpPr>
        <p:spPr>
          <a:xfrm>
            <a:off x="8007774" y="9537794"/>
            <a:ext cx="7092459" cy="219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rPr b="1"/>
              <a:t>Discontinuity-aware </a:t>
            </a:r>
            <a:r>
              <a:t>feature interpolation</a:t>
            </a:r>
          </a:p>
        </p:txBody>
      </p:sp>
      <p:sp>
        <p:nvSpPr>
          <p:cNvPr id="1189" name="Interpolated Feature"/>
          <p:cNvSpPr txBox="1"/>
          <p:nvPr/>
        </p:nvSpPr>
        <p:spPr>
          <a:xfrm>
            <a:off x="11970969" y="3258022"/>
            <a:ext cx="5471974" cy="173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Interpolated Feature</a:t>
            </a:r>
          </a:p>
        </p:txBody>
      </p:sp>
      <p:grpSp>
        <p:nvGrpSpPr>
          <p:cNvPr id="1193" name="Group"/>
          <p:cNvGrpSpPr/>
          <p:nvPr/>
        </p:nvGrpSpPr>
        <p:grpSpPr>
          <a:xfrm>
            <a:off x="14351099" y="5453568"/>
            <a:ext cx="711714" cy="3155419"/>
            <a:chOff x="0" y="0"/>
            <a:chExt cx="711713" cy="3155417"/>
          </a:xfrm>
        </p:grpSpPr>
        <p:sp>
          <p:nvSpPr>
            <p:cNvPr id="1190" name="Rectangle"/>
            <p:cNvSpPr/>
            <p:nvPr/>
          </p:nvSpPr>
          <p:spPr>
            <a:xfrm>
              <a:off x="0" y="0"/>
              <a:ext cx="711714" cy="315541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91" name="Rectangle"/>
            <p:cNvSpPr/>
            <p:nvPr/>
          </p:nvSpPr>
          <p:spPr>
            <a:xfrm>
              <a:off x="0" y="919419"/>
              <a:ext cx="711714" cy="2235999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92" name="Rectangle"/>
            <p:cNvSpPr/>
            <p:nvPr/>
          </p:nvSpPr>
          <p:spPr>
            <a:xfrm>
              <a:off x="0" y="2078370"/>
              <a:ext cx="711714" cy="1077048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194" name="Arrow"/>
          <p:cNvSpPr/>
          <p:nvPr/>
        </p:nvSpPr>
        <p:spPr>
          <a:xfrm>
            <a:off x="12383592" y="6591218"/>
            <a:ext cx="1367076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200" name="Group"/>
          <p:cNvGrpSpPr/>
          <p:nvPr/>
        </p:nvGrpSpPr>
        <p:grpSpPr>
          <a:xfrm>
            <a:off x="14279052" y="5331892"/>
            <a:ext cx="774795" cy="3435090"/>
            <a:chOff x="0" y="0"/>
            <a:chExt cx="774794" cy="3435089"/>
          </a:xfrm>
        </p:grpSpPr>
        <p:sp>
          <p:nvSpPr>
            <p:cNvPr id="1195" name="Rectangle"/>
            <p:cNvSpPr/>
            <p:nvPr/>
          </p:nvSpPr>
          <p:spPr>
            <a:xfrm>
              <a:off x="0" y="0"/>
              <a:ext cx="774795" cy="343509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96" name="Rectangle"/>
            <p:cNvSpPr/>
            <p:nvPr/>
          </p:nvSpPr>
          <p:spPr>
            <a:xfrm>
              <a:off x="0" y="1402009"/>
              <a:ext cx="774795" cy="2033081"/>
            </a:xfrm>
            <a:prstGeom prst="rect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97" name="Rectangle"/>
            <p:cNvSpPr/>
            <p:nvPr/>
          </p:nvSpPr>
          <p:spPr>
            <a:xfrm>
              <a:off x="0" y="2715560"/>
              <a:ext cx="774795" cy="7195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98" name="Rectangle"/>
            <p:cNvSpPr/>
            <p:nvPr/>
          </p:nvSpPr>
          <p:spPr>
            <a:xfrm>
              <a:off x="0" y="1389295"/>
              <a:ext cx="774795" cy="719530"/>
            </a:xfrm>
            <a:prstGeom prst="rect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199" name="Rectangle"/>
            <p:cNvSpPr/>
            <p:nvPr/>
          </p:nvSpPr>
          <p:spPr>
            <a:xfrm>
              <a:off x="0" y="0"/>
              <a:ext cx="774795" cy="719530"/>
            </a:xfrm>
            <a:prstGeom prst="rect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201" name="Multi-Layer_Neural_Network-Vector-Blank.png" descr="Multi-Layer_Neural_Network-Vector-Blan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27633" y="5737013"/>
            <a:ext cx="3351768" cy="2859215"/>
          </a:xfrm>
          <a:prstGeom prst="rect">
            <a:avLst/>
          </a:prstGeom>
          <a:ln w="12700">
            <a:miter lim="400000"/>
          </a:ln>
        </p:spPr>
      </p:pic>
      <p:sp>
        <p:nvSpPr>
          <p:cNvPr id="1202" name="Arrow"/>
          <p:cNvSpPr/>
          <p:nvPr/>
        </p:nvSpPr>
        <p:spPr>
          <a:xfrm>
            <a:off x="15326759" y="6625598"/>
            <a:ext cx="1127640" cy="984704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03" name="Color"/>
          <p:cNvSpPr txBox="1"/>
          <p:nvPr/>
        </p:nvSpPr>
        <p:spPr>
          <a:xfrm>
            <a:off x="20386819" y="6764184"/>
            <a:ext cx="4354317" cy="804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13955">
              <a:lnSpc>
                <a:spcPct val="90000"/>
              </a:lnSpc>
              <a:spcBef>
                <a:spcPts val="4400"/>
              </a:spcBef>
              <a:defRPr sz="4752">
                <a:solidFill>
                  <a:srgbClr val="000000"/>
                </a:solidFill>
              </a:defRPr>
            </a:lvl1pPr>
          </a:lstStyle>
          <a:p>
            <a:pPr/>
            <a:r>
              <a:t>Color</a:t>
            </a:r>
          </a:p>
        </p:txBody>
      </p:sp>
      <p:sp>
        <p:nvSpPr>
          <p:cNvPr id="1204" name="Arrow"/>
          <p:cNvSpPr/>
          <p:nvPr/>
        </p:nvSpPr>
        <p:spPr>
          <a:xfrm>
            <a:off x="20131640" y="6674269"/>
            <a:ext cx="804627" cy="984703"/>
          </a:xfrm>
          <a:prstGeom prst="rightArrow">
            <a:avLst>
              <a:gd name="adj1" fmla="val 32000"/>
              <a:gd name="adj2" fmla="val 7832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05" name="MLP"/>
          <p:cNvSpPr txBox="1"/>
          <p:nvPr/>
        </p:nvSpPr>
        <p:spPr>
          <a:xfrm>
            <a:off x="15467530" y="3258022"/>
            <a:ext cx="5471974" cy="107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MLP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Our contrib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853137">
              <a:defRPr spc="-173" sz="8664"/>
            </a:lvl1pPr>
          </a:lstStyle>
          <a:p>
            <a:pPr/>
            <a:r>
              <a:t>Our contribution</a:t>
            </a:r>
          </a:p>
        </p:txBody>
      </p:sp>
      <p:sp>
        <p:nvSpPr>
          <p:cNvPr id="203" name="Hybrid neural-mesh-based representation for imag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Hybrid neural-mesh-based representation for images</a:t>
            </a:r>
          </a:p>
          <a:p>
            <a:pPr lvl="1"/>
            <a:r>
              <a:t>Is </a:t>
            </a:r>
            <a:r>
              <a:rPr b="1"/>
              <a:t>optimizable</a:t>
            </a:r>
          </a:p>
          <a:p>
            <a:pPr lvl="1"/>
            <a:r>
              <a:t>Can be </a:t>
            </a:r>
            <a:r>
              <a:rPr b="1"/>
              <a:t>rendered </a:t>
            </a:r>
            <a:r>
              <a:t>at any zoom scale in real time</a:t>
            </a:r>
          </a:p>
          <a:p>
            <a:pPr lvl="1"/>
            <a:r>
              <a:t>Can </a:t>
            </a:r>
            <a:r>
              <a:rPr b="1"/>
              <a:t>preserve discontinuities</a:t>
            </a:r>
            <a:r>
              <a:t> that are given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Perform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Performance</a:t>
            </a:r>
          </a:p>
        </p:txBody>
      </p:sp>
      <p:sp>
        <p:nvSpPr>
          <p:cNvPr id="1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60 FPS inference @1080p"/>
          <p:cNvSpPr txBox="1"/>
          <p:nvPr>
            <p:ph type="title"/>
          </p:nvPr>
        </p:nvSpPr>
        <p:spPr>
          <a:xfrm>
            <a:off x="1206500" y="1079500"/>
            <a:ext cx="21971000" cy="2174122"/>
          </a:xfrm>
          <a:prstGeom prst="rect">
            <a:avLst/>
          </a:prstGeom>
        </p:spPr>
        <p:txBody>
          <a:bodyPr/>
          <a:lstStyle/>
          <a:p>
            <a:pPr/>
            <a:r>
              <a:t>60 FPS inference @1080p</a:t>
            </a:r>
          </a:p>
        </p:txBody>
      </p:sp>
      <p:sp>
        <p:nvSpPr>
          <p:cNvPr id="1215" name="60-120 FPS inference on our examples…"/>
          <p:cNvSpPr txBox="1"/>
          <p:nvPr/>
        </p:nvSpPr>
        <p:spPr>
          <a:xfrm>
            <a:off x="1291237" y="4772643"/>
            <a:ext cx="21902828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60-120 FPS inference on our examples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Training is typically &lt; 2 mins</a:t>
            </a:r>
          </a:p>
        </p:txBody>
      </p:sp>
      <p:sp>
        <p:nvSpPr>
          <p:cNvPr id="1216" name="All numbers are reported on an RTX 3090Ti"/>
          <p:cNvSpPr txBox="1"/>
          <p:nvPr/>
        </p:nvSpPr>
        <p:spPr>
          <a:xfrm>
            <a:off x="1391961" y="11642216"/>
            <a:ext cx="891403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All numbers are reported on an RTX 3090Ti</a:t>
            </a:r>
          </a:p>
        </p:txBody>
      </p:sp>
      <p:sp>
        <p:nvSpPr>
          <p:cNvPr id="12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</a:t>
            </a:r>
          </a:p>
        </p:txBody>
      </p:sp>
      <p:sp>
        <p:nvSpPr>
          <p:cNvPr id="12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Application: path-traced ima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Application: path-traced images</a:t>
            </a:r>
          </a:p>
        </p:txBody>
      </p:sp>
      <p:sp>
        <p:nvSpPr>
          <p:cNvPr id="12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Application: path-traced image"/>
          <p:cNvSpPr txBox="1"/>
          <p:nvPr>
            <p:ph type="title"/>
          </p:nvPr>
        </p:nvSpPr>
        <p:spPr>
          <a:xfrm>
            <a:off x="1206500" y="206911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Application: path-traced image</a:t>
            </a:r>
          </a:p>
        </p:txBody>
      </p:sp>
      <p:pic>
        <p:nvPicPr>
          <p:cNvPr id="1232" name="output.png" descr="output.png"/>
          <p:cNvPicPr>
            <a:picLocks noChangeAspect="1"/>
          </p:cNvPicPr>
          <p:nvPr/>
        </p:nvPicPr>
        <p:blipFill>
          <a:blip r:embed="rId3">
            <a:extLst/>
          </a:blip>
          <a:srcRect l="10280" t="0" r="10280" b="0"/>
          <a:stretch>
            <a:fillRect/>
          </a:stretch>
        </p:blipFill>
        <p:spPr>
          <a:xfrm>
            <a:off x="0" y="1499265"/>
            <a:ext cx="24383890" cy="18079574"/>
          </a:xfrm>
          <a:prstGeom prst="rect">
            <a:avLst/>
          </a:prstGeom>
          <a:ln w="12700">
            <a:miter lim="400000"/>
          </a:ln>
        </p:spPr>
      </p:pic>
      <p:sp>
        <p:nvSpPr>
          <p:cNvPr id="1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output_full_subtitles_trim.mp4" descr="output_full_subtitles_trim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2" y="-1"/>
            <a:ext cx="2438400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1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37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Application: path-traced image"/>
          <p:cNvSpPr txBox="1"/>
          <p:nvPr>
            <p:ph type="title"/>
          </p:nvPr>
        </p:nvSpPr>
        <p:spPr>
          <a:xfrm>
            <a:off x="1206500" y="206911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Application: path-traced image</a:t>
            </a:r>
          </a:p>
        </p:txBody>
      </p:sp>
      <p:pic>
        <p:nvPicPr>
          <p:cNvPr id="1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0265" y="1523128"/>
            <a:ext cx="18943470" cy="1299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Application: diffusion curve ima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22" sz="11100"/>
            </a:lvl1pPr>
          </a:lstStyle>
          <a:p>
            <a:pPr/>
            <a:r>
              <a:t>Application: diffusion curve images</a:t>
            </a:r>
          </a:p>
        </p:txBody>
      </p:sp>
      <p:sp>
        <p:nvSpPr>
          <p:cNvPr id="12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We start with some curves"/>
          <p:cNvSpPr txBox="1"/>
          <p:nvPr/>
        </p:nvSpPr>
        <p:spPr>
          <a:xfrm>
            <a:off x="1206500" y="7874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We start with some curves</a:t>
            </a:r>
          </a:p>
        </p:txBody>
      </p:sp>
      <p:pic>
        <p:nvPicPr>
          <p:cNvPr id="1254" name="Artboard 19_1.png" descr="Artboard 19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7697" y="2782753"/>
            <a:ext cx="10088607" cy="10078608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Colors on both sides of curves"/>
          <p:cNvSpPr txBox="1"/>
          <p:nvPr/>
        </p:nvSpPr>
        <p:spPr>
          <a:xfrm>
            <a:off x="1206500" y="7874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Colors on both sides of curves</a:t>
            </a:r>
          </a:p>
        </p:txBody>
      </p:sp>
      <p:pic>
        <p:nvPicPr>
          <p:cNvPr id="1260" name="Artboard 19_1.png" descr="Artboard 19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7697" y="2782753"/>
            <a:ext cx="10088607" cy="100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overview_curve copy.png" descr="overview_curve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7697" y="2782753"/>
            <a:ext cx="10078608" cy="10078608"/>
          </a:xfrm>
          <a:prstGeom prst="rect">
            <a:avLst/>
          </a:prstGeom>
          <a:ln w="12700">
            <a:miter lim="400000"/>
          </a:ln>
        </p:spPr>
      </p:pic>
      <p:sp>
        <p:nvSpPr>
          <p:cNvPr id="12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ommon image represent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28" sz="11400"/>
            </a:lvl1pPr>
          </a:lstStyle>
          <a:p>
            <a:pPr/>
            <a:r>
              <a:t>Common image representations</a:t>
            </a: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Diffuse colors from curves"/>
          <p:cNvSpPr txBox="1"/>
          <p:nvPr/>
        </p:nvSpPr>
        <p:spPr>
          <a:xfrm>
            <a:off x="1206500" y="7874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Diffuse colors from curves</a:t>
            </a:r>
          </a:p>
        </p:txBody>
      </p:sp>
      <p:pic>
        <p:nvPicPr>
          <p:cNvPr id="1267" name="Artboard 19_1.png" descr="Artboard 19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7697" y="2782753"/>
            <a:ext cx="10088607" cy="100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8" name="overview_curve copy.png" descr="overview_curve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7697" y="2782753"/>
            <a:ext cx="10078608" cy="100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9" name="output_gt.png" descr="output_g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1797" y="2801854"/>
            <a:ext cx="10040406" cy="10040407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walk_on_spheres.png" descr="walk_on_spher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09" y="-38100"/>
            <a:ext cx="24385218" cy="24385217"/>
          </a:xfrm>
          <a:prstGeom prst="rect">
            <a:avLst/>
          </a:prstGeom>
          <a:ln w="12700">
            <a:miter lim="400000"/>
          </a:ln>
        </p:spPr>
      </p:pic>
      <p:sp>
        <p:nvSpPr>
          <p:cNvPr id="1275" name="Diffusion curve image"/>
          <p:cNvSpPr txBox="1"/>
          <p:nvPr/>
        </p:nvSpPr>
        <p:spPr>
          <a:xfrm>
            <a:off x="87074" y="230511"/>
            <a:ext cx="21971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Diffusion curve image</a:t>
            </a:r>
          </a:p>
        </p:txBody>
      </p:sp>
      <p:sp>
        <p:nvSpPr>
          <p:cNvPr id="1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img.png" descr="im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" y="-44679"/>
            <a:ext cx="24375256" cy="24375256"/>
          </a:xfrm>
          <a:prstGeom prst="rect">
            <a:avLst/>
          </a:prstGeom>
          <a:ln w="12700">
            <a:miter lim="400000"/>
          </a:ln>
        </p:spPr>
      </p:pic>
      <p:sp>
        <p:nvSpPr>
          <p:cNvPr id="1281" name="Monte Carlo estimate"/>
          <p:cNvSpPr txBox="1"/>
          <p:nvPr/>
        </p:nvSpPr>
        <p:spPr>
          <a:xfrm>
            <a:off x="87074" y="230511"/>
            <a:ext cx="21971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Monte Carlo estimate</a:t>
            </a:r>
          </a:p>
        </p:txBody>
      </p:sp>
      <p:sp>
        <p:nvSpPr>
          <p:cNvPr id="1282" name="Sawhney 20: Monte Carlo Geometry Processing"/>
          <p:cNvSpPr txBox="1"/>
          <p:nvPr/>
        </p:nvSpPr>
        <p:spPr>
          <a:xfrm>
            <a:off x="12204063" y="13247035"/>
            <a:ext cx="1217264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Sawhney 20: Monte Carlo Geometry Processing</a:t>
            </a:r>
          </a:p>
        </p:txBody>
      </p:sp>
      <p:sp>
        <p:nvSpPr>
          <p:cNvPr id="12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img.png" descr="im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" y="-44679"/>
            <a:ext cx="24375256" cy="24375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ours.png" descr="ours.png"/>
          <p:cNvPicPr>
            <a:picLocks noChangeAspect="1"/>
          </p:cNvPicPr>
          <p:nvPr/>
        </p:nvPicPr>
        <p:blipFill>
          <a:blip r:embed="rId4">
            <a:extLst/>
          </a:blip>
          <a:srcRect l="20998" t="0" r="0" b="0"/>
          <a:stretch>
            <a:fillRect/>
          </a:stretch>
        </p:blipFill>
        <p:spPr>
          <a:xfrm flipH="1" rot="16200000">
            <a:off x="2590069" y="2502814"/>
            <a:ext cx="19203999" cy="24308334"/>
          </a:xfrm>
          <a:prstGeom prst="rect">
            <a:avLst/>
          </a:prstGeom>
          <a:ln w="12700">
            <a:miter lim="400000"/>
          </a:ln>
        </p:spPr>
      </p:pic>
      <p:sp>
        <p:nvSpPr>
          <p:cNvPr id="1294" name="Connection Line"/>
          <p:cNvSpPr/>
          <p:nvPr/>
        </p:nvSpPr>
        <p:spPr>
          <a:xfrm>
            <a:off x="13213" y="5100513"/>
            <a:ext cx="24357574" cy="10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290" name="Monte Carlo data"/>
          <p:cNvSpPr txBox="1"/>
          <p:nvPr/>
        </p:nvSpPr>
        <p:spPr>
          <a:xfrm>
            <a:off x="296871" y="12412"/>
            <a:ext cx="642137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000">
                <a:solidFill>
                  <a:srgbClr val="000000"/>
                </a:solidFill>
              </a:defRPr>
            </a:lvl1pPr>
          </a:lstStyle>
          <a:p>
            <a:pPr/>
            <a:r>
              <a:t>Monte Carlo data</a:t>
            </a:r>
          </a:p>
        </p:txBody>
      </p:sp>
      <p:sp>
        <p:nvSpPr>
          <p:cNvPr id="1291" name="Ours"/>
          <p:cNvSpPr txBox="1"/>
          <p:nvPr/>
        </p:nvSpPr>
        <p:spPr>
          <a:xfrm>
            <a:off x="296871" y="5590526"/>
            <a:ext cx="186461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000">
                <a:solidFill>
                  <a:srgbClr val="000000"/>
                </a:solidFill>
              </a:defRPr>
            </a:lvl1pPr>
          </a:lstStyle>
          <a:p>
            <a:pPr/>
            <a:r>
              <a:t>Ours</a:t>
            </a:r>
          </a:p>
        </p:txBody>
      </p:sp>
      <p:sp>
        <p:nvSpPr>
          <p:cNvPr id="1292" name="Sawhney 20: Monte Carlo Geometry Processing"/>
          <p:cNvSpPr txBox="1"/>
          <p:nvPr/>
        </p:nvSpPr>
        <p:spPr>
          <a:xfrm>
            <a:off x="12143747" y="4476998"/>
            <a:ext cx="1217264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Sawhney 20: Monte Carlo Geometry Processing</a:t>
            </a:r>
          </a:p>
        </p:txBody>
      </p:sp>
      <p:sp>
        <p:nvSpPr>
          <p:cNvPr id="12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img.png" descr="im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" y="-44679"/>
            <a:ext cx="24375256" cy="24375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9" name="ours.png" descr="ours.png"/>
          <p:cNvPicPr>
            <a:picLocks noChangeAspect="1"/>
          </p:cNvPicPr>
          <p:nvPr/>
        </p:nvPicPr>
        <p:blipFill>
          <a:blip r:embed="rId4">
            <a:extLst/>
          </a:blip>
          <a:srcRect l="20998" t="0" r="0" b="0"/>
          <a:stretch>
            <a:fillRect/>
          </a:stretch>
        </p:blipFill>
        <p:spPr>
          <a:xfrm flipH="1" rot="16200000">
            <a:off x="2590069" y="2502814"/>
            <a:ext cx="19203999" cy="24308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instantngp.png" descr="instantngp.png"/>
          <p:cNvPicPr>
            <a:picLocks noChangeAspect="1"/>
          </p:cNvPicPr>
          <p:nvPr/>
        </p:nvPicPr>
        <p:blipFill>
          <a:blip r:embed="rId5">
            <a:extLst/>
          </a:blip>
          <a:srcRect l="40998" t="0" r="0" b="0"/>
          <a:stretch>
            <a:fillRect/>
          </a:stretch>
        </p:blipFill>
        <p:spPr>
          <a:xfrm flipH="1" rot="16200000">
            <a:off x="5021471" y="4934719"/>
            <a:ext cx="14342215" cy="24308198"/>
          </a:xfrm>
          <a:prstGeom prst="rect">
            <a:avLst/>
          </a:prstGeom>
          <a:ln w="12700">
            <a:miter lim="400000"/>
          </a:ln>
        </p:spPr>
      </p:pic>
      <p:sp>
        <p:nvSpPr>
          <p:cNvPr id="1309" name="Connection Line"/>
          <p:cNvSpPr/>
          <p:nvPr/>
        </p:nvSpPr>
        <p:spPr>
          <a:xfrm>
            <a:off x="22053" y="9988797"/>
            <a:ext cx="24357575" cy="10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310" name="Connection Line"/>
          <p:cNvSpPr/>
          <p:nvPr/>
        </p:nvSpPr>
        <p:spPr>
          <a:xfrm>
            <a:off x="13213" y="5100513"/>
            <a:ext cx="24357574" cy="10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303" name="Monte Carlo data"/>
          <p:cNvSpPr txBox="1"/>
          <p:nvPr/>
        </p:nvSpPr>
        <p:spPr>
          <a:xfrm>
            <a:off x="296871" y="12412"/>
            <a:ext cx="642137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000">
                <a:solidFill>
                  <a:srgbClr val="000000"/>
                </a:solidFill>
              </a:defRPr>
            </a:lvl1pPr>
          </a:lstStyle>
          <a:p>
            <a:pPr/>
            <a:r>
              <a:t>Monte Carlo data</a:t>
            </a:r>
          </a:p>
        </p:txBody>
      </p:sp>
      <p:sp>
        <p:nvSpPr>
          <p:cNvPr id="1304" name="Ours"/>
          <p:cNvSpPr txBox="1"/>
          <p:nvPr/>
        </p:nvSpPr>
        <p:spPr>
          <a:xfrm>
            <a:off x="296871" y="5590526"/>
            <a:ext cx="1864615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000">
                <a:solidFill>
                  <a:srgbClr val="000000"/>
                </a:solidFill>
              </a:defRPr>
            </a:lvl1pPr>
          </a:lstStyle>
          <a:p>
            <a:pPr/>
            <a:r>
              <a:t>Ours</a:t>
            </a:r>
          </a:p>
        </p:txBody>
      </p:sp>
      <p:sp>
        <p:nvSpPr>
          <p:cNvPr id="1305" name="InstantNGP"/>
          <p:cNvSpPr txBox="1"/>
          <p:nvPr/>
        </p:nvSpPr>
        <p:spPr>
          <a:xfrm>
            <a:off x="296871" y="10122221"/>
            <a:ext cx="4277107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6000">
                <a:solidFill>
                  <a:srgbClr val="000000"/>
                </a:solidFill>
              </a:defRPr>
            </a:lvl1pPr>
          </a:lstStyle>
          <a:p>
            <a:pPr/>
            <a:r>
              <a:t>InstantNGP</a:t>
            </a:r>
          </a:p>
        </p:txBody>
      </p:sp>
      <p:sp>
        <p:nvSpPr>
          <p:cNvPr id="1306" name="Sawhney 20: Monte Carlo Geometry Processing"/>
          <p:cNvSpPr txBox="1"/>
          <p:nvPr/>
        </p:nvSpPr>
        <p:spPr>
          <a:xfrm>
            <a:off x="12143747" y="4476998"/>
            <a:ext cx="1217264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Sawhney 20: Monte Carlo Geometry Processing</a:t>
            </a:r>
          </a:p>
        </p:txBody>
      </p:sp>
      <p:sp>
        <p:nvSpPr>
          <p:cNvPr id="1307" name="Muller 22: Instant Neural Graphics Primitives with a Multiresolution Hash Encoding"/>
          <p:cNvSpPr txBox="1"/>
          <p:nvPr/>
        </p:nvSpPr>
        <p:spPr>
          <a:xfrm>
            <a:off x="12204063" y="13247035"/>
            <a:ext cx="1217264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Muller 22: Instant Neural Graphics Primitives with a Multiresolution Hash Encoding</a:t>
            </a:r>
          </a:p>
        </p:txBody>
      </p:sp>
      <p:sp>
        <p:nvSpPr>
          <p:cNvPr id="13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curve.png" descr="curv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8" y="-48196"/>
            <a:ext cx="24373544" cy="24373544"/>
          </a:xfrm>
          <a:prstGeom prst="rect">
            <a:avLst/>
          </a:prstGeom>
          <a:ln w="12700">
            <a:miter lim="400000"/>
          </a:ln>
        </p:spPr>
      </p:pic>
      <p:sp>
        <p:nvSpPr>
          <p:cNvPr id="1315" name="Our result: curved discontinuities"/>
          <p:cNvSpPr txBox="1"/>
          <p:nvPr/>
        </p:nvSpPr>
        <p:spPr>
          <a:xfrm>
            <a:off x="87074" y="230511"/>
            <a:ext cx="21971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Our result: curved discontinuities</a:t>
            </a:r>
          </a:p>
        </p:txBody>
      </p:sp>
      <p:sp>
        <p:nvSpPr>
          <p:cNvPr id="13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open.png" descr="ope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843" y="-10833690"/>
            <a:ext cx="24551686" cy="24551687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Our result: open edges"/>
          <p:cNvSpPr txBox="1"/>
          <p:nvPr/>
        </p:nvSpPr>
        <p:spPr>
          <a:xfrm>
            <a:off x="87074" y="230511"/>
            <a:ext cx="21971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Our result: open edges</a:t>
            </a:r>
          </a:p>
        </p:txBody>
      </p:sp>
      <p:sp>
        <p:nvSpPr>
          <p:cNvPr id="1322" name="Arrow"/>
          <p:cNvSpPr/>
          <p:nvPr/>
        </p:nvSpPr>
        <p:spPr>
          <a:xfrm rot="2627697">
            <a:off x="8905646" y="4036989"/>
            <a:ext cx="7483470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Application: physics-informed diffusion cur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22" sz="11100"/>
            </a:lvl1pPr>
          </a:lstStyle>
          <a:p>
            <a:pPr/>
            <a:r>
              <a:t>Application: physics-informed diffusion curve</a:t>
            </a:r>
          </a:p>
        </p:txBody>
      </p:sp>
      <p:sp>
        <p:nvSpPr>
          <p:cNvPr id="13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4564" y="1972023"/>
            <a:ext cx="18294872" cy="1180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333" name="Application: physics informed diffusion curves"/>
          <p:cNvSpPr txBox="1"/>
          <p:nvPr/>
        </p:nvSpPr>
        <p:spPr>
          <a:xfrm>
            <a:off x="1206500" y="7874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40805">
              <a:lnSpc>
                <a:spcPct val="80000"/>
              </a:lnSpc>
              <a:defRPr b="1" spc="-163" sz="8160">
                <a:solidFill>
                  <a:srgbClr val="000000"/>
                </a:solidFill>
              </a:defRPr>
            </a:lvl1pPr>
          </a:lstStyle>
          <a:p>
            <a:pPr/>
            <a:r>
              <a:t>Application: physics informed diffusion curves</a:t>
            </a:r>
          </a:p>
        </p:txBody>
      </p:sp>
      <p:sp>
        <p:nvSpPr>
          <p:cNvPr id="13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5" name="Rectangle"/>
          <p:cNvSpPr/>
          <p:nvPr/>
        </p:nvSpPr>
        <p:spPr>
          <a:xfrm>
            <a:off x="3190239" y="6223000"/>
            <a:ext cx="18579700" cy="7440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4564" y="1972023"/>
            <a:ext cx="18294872" cy="1180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340" name="Application: physics informed diffusion curves"/>
          <p:cNvSpPr txBox="1"/>
          <p:nvPr/>
        </p:nvSpPr>
        <p:spPr>
          <a:xfrm>
            <a:off x="1206500" y="7874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40805">
              <a:lnSpc>
                <a:spcPct val="80000"/>
              </a:lnSpc>
              <a:defRPr b="1" spc="-163" sz="8160">
                <a:solidFill>
                  <a:srgbClr val="000000"/>
                </a:solidFill>
              </a:defRPr>
            </a:lvl1pPr>
          </a:lstStyle>
          <a:p>
            <a:pPr/>
            <a:r>
              <a:t>Application: physics informed diffusion curves</a:t>
            </a:r>
          </a:p>
        </p:txBody>
      </p:sp>
      <p:sp>
        <p:nvSpPr>
          <p:cNvPr id="13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2" name="Rectangle"/>
          <p:cNvSpPr/>
          <p:nvPr/>
        </p:nvSpPr>
        <p:spPr>
          <a:xfrm>
            <a:off x="3190239" y="6222999"/>
            <a:ext cx="9150057" cy="74408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43" name="Rectangle"/>
          <p:cNvSpPr/>
          <p:nvPr/>
        </p:nvSpPr>
        <p:spPr>
          <a:xfrm>
            <a:off x="12068047" y="9867169"/>
            <a:ext cx="9150057" cy="37966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output.png" descr="output.png"/>
          <p:cNvPicPr>
            <a:picLocks noChangeAspect="1"/>
          </p:cNvPicPr>
          <p:nvPr/>
        </p:nvPicPr>
        <p:blipFill>
          <a:blip r:embed="rId3">
            <a:extLst/>
          </a:blip>
          <a:srcRect l="10280" t="0" r="10280" b="0"/>
          <a:stretch>
            <a:fillRect/>
          </a:stretch>
        </p:blipFill>
        <p:spPr>
          <a:xfrm>
            <a:off x="0" y="1499265"/>
            <a:ext cx="24383890" cy="18079574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aster images can represent complex signals"/>
          <p:cNvSpPr txBox="1"/>
          <p:nvPr>
            <p:ph type="title"/>
          </p:nvPr>
        </p:nvSpPr>
        <p:spPr>
          <a:xfrm>
            <a:off x="1206500" y="206911"/>
            <a:ext cx="21971000" cy="1433164"/>
          </a:xfrm>
          <a:prstGeom prst="rect">
            <a:avLst/>
          </a:prstGeom>
        </p:spPr>
        <p:txBody>
          <a:bodyPr/>
          <a:lstStyle>
            <a:lvl1pPr defTabSz="2340805">
              <a:defRPr spc="-163" sz="8160"/>
            </a:lvl1pPr>
          </a:lstStyle>
          <a:p>
            <a:pPr/>
            <a:r>
              <a:t>Raster images can represent complex signals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4564" y="1972023"/>
            <a:ext cx="18294872" cy="1180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348" name="Application: physics informed diffusion curves"/>
          <p:cNvSpPr txBox="1"/>
          <p:nvPr/>
        </p:nvSpPr>
        <p:spPr>
          <a:xfrm>
            <a:off x="1206500" y="7874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2340805">
              <a:lnSpc>
                <a:spcPct val="80000"/>
              </a:lnSpc>
              <a:defRPr b="1" spc="-163" sz="8160">
                <a:solidFill>
                  <a:srgbClr val="000000"/>
                </a:solidFill>
              </a:defRPr>
            </a:lvl1pPr>
          </a:lstStyle>
          <a:p>
            <a:pPr/>
            <a:r>
              <a:t>Application: physics informed diffusion curves</a:t>
            </a:r>
          </a:p>
        </p:txBody>
      </p:sp>
      <p:sp>
        <p:nvSpPr>
          <p:cNvPr id="13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Application: store FEM solu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22" sz="11100"/>
            </a:lvl1pPr>
          </a:lstStyle>
          <a:p>
            <a:pPr/>
            <a:r>
              <a:t>Application: store FEM solutions</a:t>
            </a:r>
          </a:p>
        </p:txBody>
      </p:sp>
      <p:sp>
        <p:nvSpPr>
          <p:cNvPr id="1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Asset 1.png" descr="Asset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55557" y="-298004"/>
            <a:ext cx="26724469" cy="200298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9" name="Application: store solution to Helmholtz equation"/>
          <p:cNvSpPr txBox="1"/>
          <p:nvPr/>
        </p:nvSpPr>
        <p:spPr>
          <a:xfrm>
            <a:off x="87074" y="230511"/>
            <a:ext cx="24384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Application: store solution to Helmholtz equation</a:t>
            </a:r>
          </a:p>
        </p:txBody>
      </p:sp>
      <p:sp>
        <p:nvSpPr>
          <p:cNvPr id="13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Application: store solution to wave equation"/>
          <p:cNvSpPr txBox="1"/>
          <p:nvPr/>
        </p:nvSpPr>
        <p:spPr>
          <a:xfrm>
            <a:off x="87074" y="230511"/>
            <a:ext cx="24384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Application: store solution to wave equation</a:t>
            </a:r>
          </a:p>
        </p:txBody>
      </p:sp>
      <p:pic>
        <p:nvPicPr>
          <p:cNvPr id="1365" name="zzoom_video.mp4" descr="zzoom_video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69299" y="1564970"/>
            <a:ext cx="24522599" cy="13793962"/>
          </a:xfrm>
          <a:prstGeom prst="rect">
            <a:avLst/>
          </a:prstGeom>
          <a:ln w="12700">
            <a:miter lim="400000"/>
          </a:ln>
        </p:spPr>
      </p:pic>
      <p:sp>
        <p:nvSpPr>
          <p:cNvPr id="13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9" fill="hold"/>
                                        <p:tgtEl>
                                          <p:spTgt spid="1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6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65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Limitations"/>
          <p:cNvSpPr txBox="1"/>
          <p:nvPr/>
        </p:nvSpPr>
        <p:spPr>
          <a:xfrm>
            <a:off x="1206500" y="7874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70" sz="8500">
                <a:solidFill>
                  <a:srgbClr val="000000"/>
                </a:solidFill>
              </a:defRPr>
            </a:lvl1pPr>
          </a:lstStyle>
          <a:p>
            <a:pPr/>
            <a:r>
              <a:t>Limitations</a:t>
            </a:r>
          </a:p>
        </p:txBody>
      </p:sp>
      <p:sp>
        <p:nvSpPr>
          <p:cNvPr id="1371" name="We require discontinuity locations…"/>
          <p:cNvSpPr txBox="1"/>
          <p:nvPr/>
        </p:nvSpPr>
        <p:spPr>
          <a:xfrm>
            <a:off x="1291237" y="4772643"/>
            <a:ext cx="21902828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We require discontinuity locations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Different data structure needed for high frequency continuous variation</a:t>
            </a:r>
          </a:p>
        </p:txBody>
      </p:sp>
      <p:sp>
        <p:nvSpPr>
          <p:cNvPr id="13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Converting an image to pixels requires choosing a resolution and throwing away information beyond that resolution… When you really think about it, representing an image as pixels is really a bad compression technique… we need better image atoms…"/>
          <p:cNvSpPr txBox="1"/>
          <p:nvPr/>
        </p:nvSpPr>
        <p:spPr>
          <a:xfrm>
            <a:off x="1541088" y="509834"/>
            <a:ext cx="21795599" cy="4586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Converting an image to pixels requires choosing a resolution and throwing away information beyond that resolution… When you really think about it, representing an image as pixels is really a bad compression technique… we need better image atoms…</a:t>
            </a:r>
          </a:p>
        </p:txBody>
      </p:sp>
      <p:sp>
        <p:nvSpPr>
          <p:cNvPr id="1377" name="Jim Blinn’s Corner Notation Notation Notation"/>
          <p:cNvSpPr txBox="1"/>
          <p:nvPr/>
        </p:nvSpPr>
        <p:spPr>
          <a:xfrm>
            <a:off x="7697723" y="5107027"/>
            <a:ext cx="21971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b="1" spc="-119" sz="6000">
                <a:solidFill>
                  <a:srgbClr val="000000"/>
                </a:solidFill>
              </a:defRPr>
            </a:lvl1pPr>
          </a:lstStyle>
          <a:p>
            <a:pPr/>
            <a:r>
              <a:t>Jim Blinn’s Corner Notation Notation Notation</a:t>
            </a:r>
          </a:p>
        </p:txBody>
      </p:sp>
      <p:pic>
        <p:nvPicPr>
          <p:cNvPr id="13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4734" y="6430354"/>
            <a:ext cx="7230640" cy="7141860"/>
          </a:xfrm>
          <a:prstGeom prst="rect">
            <a:avLst/>
          </a:prstGeom>
          <a:ln w="12700">
            <a:miter lim="400000"/>
          </a:ln>
        </p:spPr>
      </p:pic>
      <p:sp>
        <p:nvSpPr>
          <p:cNvPr id="1379" name="yashbelhe.github.io…"/>
          <p:cNvSpPr txBox="1"/>
          <p:nvPr/>
        </p:nvSpPr>
        <p:spPr>
          <a:xfrm>
            <a:off x="8729979" y="8323082"/>
            <a:ext cx="21971001" cy="3356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80000"/>
              </a:lnSpc>
              <a:defRPr b="1" spc="-119" sz="6000">
                <a:solidFill>
                  <a:srgbClr val="000000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yashbelhe.github.io</a:t>
            </a:r>
            <a:br/>
          </a:p>
          <a:p>
            <a:pPr algn="l">
              <a:lnSpc>
                <a:spcPct val="80000"/>
              </a:lnSpc>
              <a:defRPr b="1" spc="-119" sz="6000">
                <a:solidFill>
                  <a:srgbClr val="000000"/>
                </a:solidFill>
              </a:defRPr>
            </a:pPr>
            <a:r>
              <a:t>Code available!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